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68" r:id="rId2"/>
    <p:sldId id="331" r:id="rId3"/>
    <p:sldId id="332" r:id="rId4"/>
    <p:sldId id="333" r:id="rId5"/>
    <p:sldId id="334" r:id="rId6"/>
    <p:sldId id="335" r:id="rId7"/>
    <p:sldId id="336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299" r:id="rId31"/>
    <p:sldId id="300" r:id="rId32"/>
    <p:sldId id="301" r:id="rId33"/>
    <p:sldId id="302" r:id="rId34"/>
    <p:sldId id="304" r:id="rId35"/>
    <p:sldId id="305" r:id="rId36"/>
    <p:sldId id="306" r:id="rId37"/>
    <p:sldId id="307" r:id="rId38"/>
    <p:sldId id="308" r:id="rId39"/>
    <p:sldId id="309" r:id="rId40"/>
    <p:sldId id="311" r:id="rId41"/>
    <p:sldId id="312" r:id="rId42"/>
    <p:sldId id="313" r:id="rId43"/>
    <p:sldId id="314" r:id="rId44"/>
    <p:sldId id="315" r:id="rId45"/>
    <p:sldId id="316" r:id="rId46"/>
    <p:sldId id="318" r:id="rId47"/>
    <p:sldId id="319" r:id="rId48"/>
    <p:sldId id="320" r:id="rId49"/>
    <p:sldId id="321" r:id="rId50"/>
    <p:sldId id="329" r:id="rId51"/>
    <p:sldId id="322" r:id="rId52"/>
    <p:sldId id="323" r:id="rId53"/>
    <p:sldId id="324" r:id="rId54"/>
    <p:sldId id="325" r:id="rId55"/>
    <p:sldId id="326" r:id="rId5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245"/>
    <a:srgbClr val="193B30"/>
    <a:srgbClr val="A66402"/>
    <a:srgbClr val="199EE1"/>
    <a:srgbClr val="262626"/>
    <a:srgbClr val="2186B9"/>
    <a:srgbClr val="1C69BE"/>
    <a:srgbClr val="2072A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32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4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image" Target="../media/image58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5" Type="http://schemas.openxmlformats.org/officeDocument/2006/relationships/image" Target="../media/image67.wmf"/><Relationship Id="rId4" Type="http://schemas.openxmlformats.org/officeDocument/2006/relationships/image" Target="../media/image66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8.wmf"/></Relationships>
</file>

<file path=ppt/drawings/_rels/vmlDrawing3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3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5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wmf"/></Relationships>
</file>

<file path=ppt/drawings/_rels/vmlDrawing3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39.vml.rels><?xml version="1.0" encoding="UTF-8" standalone="yes"?>
<Relationships xmlns="http://schemas.openxmlformats.org/package/2006/relationships"><Relationship Id="rId2" Type="http://schemas.openxmlformats.org/officeDocument/2006/relationships/image" Target="../media/image94.wmf"/><Relationship Id="rId1" Type="http://schemas.openxmlformats.org/officeDocument/2006/relationships/image" Target="../media/image9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0.vml.rels><?xml version="1.0" encoding="UTF-8" standalone="yes"?>
<Relationships xmlns="http://schemas.openxmlformats.org/package/2006/relationships"><Relationship Id="rId2" Type="http://schemas.openxmlformats.org/officeDocument/2006/relationships/image" Target="../media/image96.wmf"/><Relationship Id="rId1" Type="http://schemas.openxmlformats.org/officeDocument/2006/relationships/image" Target="../media/image95.wmf"/></Relationships>
</file>

<file path=ppt/drawings/_rels/vmlDrawing4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9.wmf"/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wmf"/><Relationship Id="rId1" Type="http://schemas.openxmlformats.org/officeDocument/2006/relationships/image" Target="../media/image100.wmf"/></Relationships>
</file>

<file path=ppt/drawings/_rels/vmlDrawing4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wmf"/><Relationship Id="rId1" Type="http://schemas.openxmlformats.org/officeDocument/2006/relationships/image" Target="../media/image102.wmf"/></Relationships>
</file>

<file path=ppt/drawings/_rels/vmlDrawing4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wmf"/><Relationship Id="rId1" Type="http://schemas.openxmlformats.org/officeDocument/2006/relationships/image" Target="../media/image104.w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8.w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4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5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wmf"/></Relationships>
</file>

<file path=ppt/drawings/_rels/vmlDrawing5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5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6101-0F92-485B-97FB-659D87C1DFE7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E09A-FBAD-4B83-8C7C-CA57CA7A7386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B9F96-FFA8-47C9-A589-93F56DE3EB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55BAE-6A7D-487E-8814-8305D4A3B0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D7FC-1848-48EC-9969-55858ED054FF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521AD-40C6-495F-AF11-3ACCAFF42E6A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2556E-CAC7-49F0-BFD5-27363DB2FB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B249-B326-4F31-B51E-7250459BEF0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72AE6-469A-4E5B-AA27-787866CDFE70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8D93-BC12-40F9-B7C2-577E6194EAF8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D83F-9ACE-45C7-A62F-2F74FF4EB9F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FB9D-6EDC-4062-856B-591CEA73CCF2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5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92642D-DA20-46BC-ABF5-7C1CEED334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6.png"/><Relationship Id="rId4" Type="http://schemas.openxmlformats.org/officeDocument/2006/relationships/oleObject" Target="../embeddings/oleObject39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4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5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6.png"/><Relationship Id="rId5" Type="http://schemas.openxmlformats.org/officeDocument/2006/relationships/oleObject" Target="../embeddings/Microsoft_Office_Word_97_-_2003___1.doc"/><Relationship Id="rId4" Type="http://schemas.openxmlformats.org/officeDocument/2006/relationships/oleObject" Target="../embeddings/oleObject5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oleObject" Target="../embeddings/oleObject57.bin"/><Relationship Id="rId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59.bin"/><Relationship Id="rId4" Type="http://schemas.openxmlformats.org/officeDocument/2006/relationships/oleObject" Target="../embeddings/oleObject58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63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6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6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oleObject" Target="../embeddings/oleObject69.bin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0.vml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7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7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7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4" Type="http://schemas.openxmlformats.org/officeDocument/2006/relationships/image" Target="../media/image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81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6.vml"/><Relationship Id="rId5" Type="http://schemas.openxmlformats.org/officeDocument/2006/relationships/image" Target="../media/image6.png"/><Relationship Id="rId4" Type="http://schemas.openxmlformats.org/officeDocument/2006/relationships/oleObject" Target="../embeddings/Microsoft_Office_Word_97_-_2003___2.doc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7.vml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8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87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89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92.bin"/><Relationship Id="rId4" Type="http://schemas.openxmlformats.org/officeDocument/2006/relationships/oleObject" Target="../embeddings/oleObject91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94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96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98.bin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4" Type="http://schemas.openxmlformats.org/officeDocument/2006/relationships/image" Target="../media/image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6.vml"/><Relationship Id="rId4" Type="http://schemas.openxmlformats.org/officeDocument/2006/relationships/image" Target="../media/image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8.vml"/><Relationship Id="rId4" Type="http://schemas.openxmlformats.org/officeDocument/2006/relationships/image" Target="../media/image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9.vml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1.vml"/><Relationship Id="rId4" Type="http://schemas.openxmlformats.org/officeDocument/2006/relationships/image" Target="../media/image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5" Type="http://schemas.openxmlformats.org/officeDocument/2006/relationships/oleObject" Target="../embeddings/oleObject107.bin"/><Relationship Id="rId4" Type="http://schemas.openxmlformats.org/officeDocument/2006/relationships/image" Target="../media/image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Relationship Id="rId9" Type="http://schemas.openxmlformats.org/officeDocument/2006/relationships/oleObject" Target="../embeddings/oleObject2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26FF0F05-DA9D-4023-8562-5C1EBAE709F6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2285992"/>
            <a:ext cx="7720038" cy="2495566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第</a:t>
            </a:r>
            <a:r>
              <a:rPr lang="en-US" altLang="zh-CN" b="1" smtClean="0"/>
              <a:t>3</a:t>
            </a:r>
            <a:r>
              <a:rPr lang="zh-CN" altLang="en-US" b="1" smtClean="0"/>
              <a:t>章　</a:t>
            </a:r>
            <a:r>
              <a:rPr lang="en-US" altLang="zh-CN" b="1" smtClean="0"/>
              <a:t/>
            </a:r>
            <a:br>
              <a:rPr lang="en-US" altLang="zh-CN" b="1" smtClean="0"/>
            </a:br>
            <a:r>
              <a:rPr lang="en-US" altLang="zh-CN"/>
              <a:t/>
            </a:r>
            <a:br>
              <a:rPr lang="en-US" altLang="zh-CN"/>
            </a:br>
            <a:r>
              <a:rPr lang="zh-CN" altLang="en-US" b="1" smtClean="0"/>
              <a:t>协方差传播及权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42942" cy="78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46801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43108" y="4929198"/>
            <a:ext cx="521497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同济大学测绘与地理信息学院</a:t>
            </a:r>
            <a:endParaRPr lang="zh-CN" altLang="en-US" sz="240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7819E29-BF97-4654-B70F-191D7561B836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graphicFrame>
        <p:nvGraphicFramePr>
          <p:cNvPr id="10242" name="Object 3"/>
          <p:cNvGraphicFramePr>
            <a:graphicFrameLocks noChangeAspect="1"/>
          </p:cNvGraphicFramePr>
          <p:nvPr/>
        </p:nvGraphicFramePr>
        <p:xfrm>
          <a:off x="142844" y="142852"/>
          <a:ext cx="6215106" cy="3384420"/>
        </p:xfrm>
        <a:graphic>
          <a:graphicData uri="http://schemas.openxmlformats.org/presentationml/2006/ole">
            <p:oleObj spid="_x0000_s31746" name="公式" r:id="rId3" imgW="2705040" imgH="1473120" progId="Equation.3">
              <p:embed/>
            </p:oleObj>
          </a:graphicData>
        </a:graphic>
      </p:graphicFrame>
      <p:graphicFrame>
        <p:nvGraphicFramePr>
          <p:cNvPr id="10243" name="Object 4"/>
          <p:cNvGraphicFramePr>
            <a:graphicFrameLocks noChangeAspect="1"/>
          </p:cNvGraphicFramePr>
          <p:nvPr/>
        </p:nvGraphicFramePr>
        <p:xfrm>
          <a:off x="285720" y="3857628"/>
          <a:ext cx="8572560" cy="1243460"/>
        </p:xfrm>
        <a:graphic>
          <a:graphicData uri="http://schemas.openxmlformats.org/presentationml/2006/ole">
            <p:oleObj spid="_x0000_s31747" name="公式" r:id="rId4" imgW="3657600" imgH="533160" progId="Equation.3">
              <p:embed/>
            </p:oleObj>
          </a:graphicData>
        </a:graphic>
      </p:graphicFrame>
      <p:graphicFrame>
        <p:nvGraphicFramePr>
          <p:cNvPr id="10244" name="Object 5"/>
          <p:cNvGraphicFramePr>
            <a:graphicFrameLocks noChangeAspect="1"/>
          </p:cNvGraphicFramePr>
          <p:nvPr/>
        </p:nvGraphicFramePr>
        <p:xfrm>
          <a:off x="1279525" y="5319713"/>
          <a:ext cx="5200650" cy="719137"/>
        </p:xfrm>
        <a:graphic>
          <a:graphicData uri="http://schemas.openxmlformats.org/presentationml/2006/ole">
            <p:oleObj spid="_x0000_s31748" name="公式" r:id="rId5" imgW="2019240" imgH="279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37E83D-51DF-4CDB-B218-8EC6BFAAE561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112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282" y="0"/>
            <a:ext cx="8929718" cy="6858000"/>
          </a:xfrm>
        </p:spPr>
        <p:txBody>
          <a:bodyPr/>
          <a:lstStyle/>
          <a:p>
            <a:pPr eaLnBrk="1" hangingPunct="1">
              <a:buNone/>
            </a:pPr>
            <a:endParaRPr lang="zh-CN" altLang="en-US" sz="2400" b="1" smtClean="0">
              <a:solidFill>
                <a:srgbClr val="199EE1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199EE1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199EE1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199EE1"/>
              </a:solidFill>
            </a:endParaRPr>
          </a:p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11266" name="Object 3"/>
          <p:cNvGraphicFramePr>
            <a:graphicFrameLocks noChangeAspect="1"/>
          </p:cNvGraphicFramePr>
          <p:nvPr/>
        </p:nvGraphicFramePr>
        <p:xfrm>
          <a:off x="214282" y="142852"/>
          <a:ext cx="7129463" cy="588963"/>
        </p:xfrm>
        <a:graphic>
          <a:graphicData uri="http://schemas.openxmlformats.org/presentationml/2006/ole">
            <p:oleObj spid="_x0000_s32770" name="公式" r:id="rId3" imgW="3060360" imgH="253800" progId="Equation.3">
              <p:embed/>
            </p:oleObj>
          </a:graphicData>
        </a:graphic>
      </p:graphicFrame>
      <p:graphicFrame>
        <p:nvGraphicFramePr>
          <p:cNvPr id="11267" name="Object 4"/>
          <p:cNvGraphicFramePr>
            <a:graphicFrameLocks noChangeAspect="1"/>
          </p:cNvGraphicFramePr>
          <p:nvPr/>
        </p:nvGraphicFramePr>
        <p:xfrm>
          <a:off x="2500298" y="785794"/>
          <a:ext cx="3382963" cy="1862137"/>
        </p:xfrm>
        <a:graphic>
          <a:graphicData uri="http://schemas.openxmlformats.org/presentationml/2006/ole">
            <p:oleObj spid="_x0000_s32771" name="公式" r:id="rId4" imgW="1752480" imgH="965160" progId="Equation.3">
              <p:embed/>
            </p:oleObj>
          </a:graphicData>
        </a:graphic>
      </p:graphicFrame>
      <p:graphicFrame>
        <p:nvGraphicFramePr>
          <p:cNvPr id="11268" name="Object 5"/>
          <p:cNvGraphicFramePr>
            <a:graphicFrameLocks noChangeAspect="1"/>
          </p:cNvGraphicFramePr>
          <p:nvPr/>
        </p:nvGraphicFramePr>
        <p:xfrm>
          <a:off x="357158" y="2928934"/>
          <a:ext cx="7858180" cy="1078826"/>
        </p:xfrm>
        <a:graphic>
          <a:graphicData uri="http://schemas.openxmlformats.org/presentationml/2006/ole">
            <p:oleObj spid="_x0000_s32772" name="公式" r:id="rId5" imgW="3492360" imgH="482400" progId="Equation.3">
              <p:embed/>
            </p:oleObj>
          </a:graphicData>
        </a:graphic>
      </p:graphicFrame>
      <p:graphicFrame>
        <p:nvGraphicFramePr>
          <p:cNvPr id="11269" name="Object 6"/>
          <p:cNvGraphicFramePr>
            <a:graphicFrameLocks noChangeAspect="1"/>
          </p:cNvGraphicFramePr>
          <p:nvPr/>
        </p:nvGraphicFramePr>
        <p:xfrm>
          <a:off x="1071538" y="4143380"/>
          <a:ext cx="6362700" cy="2451100"/>
        </p:xfrm>
        <a:graphic>
          <a:graphicData uri="http://schemas.openxmlformats.org/presentationml/2006/ole">
            <p:oleObj spid="_x0000_s32773" name="公式" r:id="rId6" imgW="3098520" imgH="1193760" progId="Equation.3">
              <p:embed/>
            </p:oleObj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2923D03-71E7-4EE5-AA71-16EF21777DCF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  <p:sp>
        <p:nvSpPr>
          <p:cNvPr id="122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314324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00B050"/>
                </a:solidFill>
              </a:rPr>
              <a:t>设有两个随机向量：</a:t>
            </a: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rgbClr val="00B050"/>
                </a:solidFill>
              </a:rPr>
              <a:t>则有</a:t>
            </a:r>
            <a:endParaRPr lang="en-US" altLang="zh-CN" sz="2400" b="1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142976" y="6072206"/>
          <a:ext cx="3643338" cy="595494"/>
        </p:xfrm>
        <a:graphic>
          <a:graphicData uri="http://schemas.openxmlformats.org/presentationml/2006/ole">
            <p:oleObj spid="_x0000_s33794" name="公式" r:id="rId3" imgW="1625400" imgH="266400" progId="Equation.3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2071670" y="714356"/>
          <a:ext cx="3937761" cy="1916113"/>
        </p:xfrm>
        <a:graphic>
          <a:graphicData uri="http://schemas.openxmlformats.org/presentationml/2006/ole">
            <p:oleObj spid="_x0000_s33795" name="公式" r:id="rId4" imgW="1930320" imgH="939600" progId="Equation.3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928662" y="2857496"/>
          <a:ext cx="7915724" cy="2571768"/>
        </p:xfrm>
        <a:graphic>
          <a:graphicData uri="http://schemas.openxmlformats.org/presentationml/2006/ole">
            <p:oleObj spid="_x0000_s33796" name="公式" r:id="rId5" imgW="4063680" imgH="132048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5500702"/>
            <a:ext cx="7286676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2400" b="1" smtClean="0">
                <a:solidFill>
                  <a:srgbClr val="00B050"/>
                </a:solidFill>
                <a:latin typeface="+mn-lt"/>
                <a:ea typeface="+mn-ea"/>
              </a:rPr>
              <a:t>当</a:t>
            </a:r>
            <a:r>
              <a:rPr lang="en-US" altLang="zh-CN" sz="2400" b="1" err="1" smtClean="0">
                <a:solidFill>
                  <a:srgbClr val="00B050"/>
                </a:solidFill>
                <a:latin typeface="+mn-lt"/>
                <a:ea typeface="+mn-ea"/>
              </a:rPr>
              <a:t>Dxx</a:t>
            </a:r>
            <a:r>
              <a:rPr lang="zh-CN" altLang="en-US" sz="2400" b="1" smtClean="0">
                <a:solidFill>
                  <a:srgbClr val="00B050"/>
                </a:solidFill>
                <a:latin typeface="+mn-lt"/>
                <a:ea typeface="+mn-ea"/>
              </a:rPr>
              <a:t>的</a:t>
            </a:r>
            <a:r>
              <a:rPr lang="en-US" altLang="zh-CN" sz="2400" b="1" smtClean="0">
                <a:solidFill>
                  <a:srgbClr val="00B050"/>
                </a:solidFill>
                <a:latin typeface="+mn-lt"/>
                <a:ea typeface="+mn-ea"/>
              </a:rPr>
              <a:t>n=1</a:t>
            </a:r>
            <a:r>
              <a:rPr lang="zh-CN" altLang="en-US" sz="2400" b="1" smtClean="0">
                <a:solidFill>
                  <a:srgbClr val="00B050"/>
                </a:solidFill>
                <a:latin typeface="+mn-lt"/>
                <a:ea typeface="+mn-ea"/>
              </a:rPr>
              <a:t>时，方差</a:t>
            </a:r>
            <a:r>
              <a:rPr lang="en-US" altLang="zh-CN" sz="2400" b="1" smtClean="0">
                <a:solidFill>
                  <a:srgbClr val="00B050"/>
                </a:solidFill>
                <a:latin typeface="+mn-lt"/>
                <a:ea typeface="+mn-ea"/>
              </a:rPr>
              <a:t>-</a:t>
            </a:r>
            <a:r>
              <a:rPr lang="zh-CN" altLang="en-US" sz="2400" b="1" smtClean="0">
                <a:solidFill>
                  <a:srgbClr val="00B050"/>
                </a:solidFill>
                <a:latin typeface="+mn-lt"/>
                <a:ea typeface="+mn-ea"/>
              </a:rPr>
              <a:t>协方差矩阵化为一个方差值：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4355069-6BF6-421E-A6D8-2572B6568165}" type="slidenum">
              <a:rPr lang="en-US" altLang="zh-CN" smtClean="0"/>
              <a:pPr/>
              <a:t>13</a:t>
            </a:fld>
            <a:endParaRPr lang="en-US" altLang="zh-CN" smtClean="0"/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143248"/>
            <a:ext cx="9144000" cy="71438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</a:rPr>
              <a:t>当</a:t>
            </a:r>
            <a:r>
              <a:rPr lang="en-US" altLang="zh-CN" sz="2800" b="1" i="1" smtClean="0">
                <a:solidFill>
                  <a:schemeClr val="tx1"/>
                </a:solidFill>
              </a:rPr>
              <a:t>n=t </a:t>
            </a:r>
            <a:r>
              <a:rPr lang="en-US" altLang="zh-CN" sz="2800" b="1" smtClean="0">
                <a:solidFill>
                  <a:schemeClr val="tx1"/>
                </a:solidFill>
              </a:rPr>
              <a:t>=1</a:t>
            </a:r>
            <a:r>
              <a:rPr lang="zh-CN" altLang="en-US" sz="2800" b="1" smtClean="0">
                <a:solidFill>
                  <a:schemeClr val="tx1"/>
                </a:solidFill>
              </a:rPr>
              <a:t>时</a:t>
            </a:r>
            <a:r>
              <a:rPr lang="zh-CN" altLang="en-US" sz="2400" b="1" smtClean="0">
                <a:solidFill>
                  <a:schemeClr val="tx1"/>
                </a:solidFill>
              </a:rPr>
              <a:t>，</a:t>
            </a: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846138" y="3917950"/>
          <a:ext cx="5600700" cy="2092325"/>
        </p:xfrm>
        <a:graphic>
          <a:graphicData uri="http://schemas.openxmlformats.org/presentationml/2006/ole">
            <p:oleObj spid="_x0000_s34818" name="公式" r:id="rId3" imgW="2311200" imgH="863280" progId="Equation.3">
              <p:embed/>
            </p:oleObj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142845" y="857232"/>
          <a:ext cx="8072494" cy="2212063"/>
        </p:xfrm>
        <a:graphic>
          <a:graphicData uri="http://schemas.openxmlformats.org/presentationml/2006/ole">
            <p:oleObj spid="_x0000_s34819" name="公式" r:id="rId4" imgW="3429000" imgH="93960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4282" y="0"/>
            <a:ext cx="535785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三、互协方差阵的性质：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573EF23-E397-45A0-BFAD-37DF4CD1BD88}" type="slidenum">
              <a:rPr lang="en-US" altLang="zh-CN" smtClean="0"/>
              <a:pPr/>
              <a:t>14</a:t>
            </a:fld>
            <a:endParaRPr lang="en-US" altLang="zh-CN" smtClean="0"/>
          </a:p>
        </p:txBody>
      </p:sp>
      <p:sp>
        <p:nvSpPr>
          <p:cNvPr id="143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00B050"/>
                </a:solidFill>
              </a:rPr>
              <a:t> </a:t>
            </a:r>
            <a:r>
              <a:rPr lang="zh-CN" altLang="en-US" sz="2400" b="1" smtClean="0">
                <a:solidFill>
                  <a:schemeClr val="tx1"/>
                </a:solidFill>
              </a:rPr>
              <a:t>例：设有两个随机变量：</a:t>
            </a:r>
            <a:endParaRPr lang="zh-CN" altLang="en-US" smtClean="0">
              <a:solidFill>
                <a:schemeClr val="tx1"/>
              </a:solidFill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558800" y="544513"/>
          <a:ext cx="7551738" cy="3341687"/>
        </p:xfrm>
        <a:graphic>
          <a:graphicData uri="http://schemas.openxmlformats.org/presentationml/2006/ole">
            <p:oleObj spid="_x0000_s35842" name="公式" r:id="rId3" imgW="3759120" imgH="1663560" progId="Equation.3">
              <p:embed/>
            </p:oleObj>
          </a:graphicData>
        </a:graphic>
      </p:graphicFrame>
      <p:graphicFrame>
        <p:nvGraphicFramePr>
          <p:cNvPr id="14339" name="Object 5"/>
          <p:cNvGraphicFramePr>
            <a:graphicFrameLocks noChangeAspect="1"/>
          </p:cNvGraphicFramePr>
          <p:nvPr/>
        </p:nvGraphicFramePr>
        <p:xfrm>
          <a:off x="1357290" y="4071942"/>
          <a:ext cx="6072229" cy="1709246"/>
        </p:xfrm>
        <a:graphic>
          <a:graphicData uri="http://schemas.openxmlformats.org/presentationml/2006/ole">
            <p:oleObj spid="_x0000_s35843" name="公式" r:id="rId4" imgW="2616120" imgH="7365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A600226-3FA1-4B95-9F4B-41D6F7881A46}" type="slidenum">
              <a:rPr lang="en-US" altLang="zh-CN" smtClean="0"/>
              <a:pPr/>
              <a:t>15</a:t>
            </a:fld>
            <a:endParaRPr lang="en-US" altLang="zh-CN" smtClean="0"/>
          </a:p>
        </p:txBody>
      </p:sp>
      <p:graphicFrame>
        <p:nvGraphicFramePr>
          <p:cNvPr id="15362" name="Object 4"/>
          <p:cNvGraphicFramePr>
            <a:graphicFrameLocks noChangeAspect="1"/>
          </p:cNvGraphicFramePr>
          <p:nvPr>
            <p:ph/>
          </p:nvPr>
        </p:nvGraphicFramePr>
        <p:xfrm>
          <a:off x="214282" y="2714620"/>
          <a:ext cx="4438650" cy="1644650"/>
        </p:xfrm>
        <a:graphic>
          <a:graphicData uri="http://schemas.openxmlformats.org/presentationml/2006/ole">
            <p:oleObj spid="_x0000_s36866" name="公式" r:id="rId3" imgW="2400120" imgH="888840" progId="Equation.3">
              <p:embed/>
            </p:oleObj>
          </a:graphicData>
        </a:graphic>
      </p:graphicFrame>
      <p:graphicFrame>
        <p:nvGraphicFramePr>
          <p:cNvPr id="36868" name="Object 6"/>
          <p:cNvGraphicFramePr>
            <a:graphicFrameLocks noChangeAspect="1"/>
          </p:cNvGraphicFramePr>
          <p:nvPr/>
        </p:nvGraphicFramePr>
        <p:xfrm>
          <a:off x="142844" y="214290"/>
          <a:ext cx="8678891" cy="2196575"/>
        </p:xfrm>
        <a:graphic>
          <a:graphicData uri="http://schemas.openxmlformats.org/presentationml/2006/ole">
            <p:oleObj spid="_x0000_s36868" name="公式" r:id="rId4" imgW="3911400" imgH="99036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4282" y="4572008"/>
            <a:ext cx="564360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~~~~~~~~~~~~~</a:t>
            </a:r>
            <a:endParaRPr lang="zh-CN" altLang="en-US" sz="14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6870" name="Object 4"/>
          <p:cNvGraphicFramePr>
            <a:graphicFrameLocks noChangeAspect="1"/>
          </p:cNvGraphicFramePr>
          <p:nvPr/>
        </p:nvGraphicFramePr>
        <p:xfrm>
          <a:off x="142844" y="5000636"/>
          <a:ext cx="7656513" cy="1317625"/>
        </p:xfrm>
        <a:graphic>
          <a:graphicData uri="http://schemas.openxmlformats.org/presentationml/2006/ole">
            <p:oleObj spid="_x0000_s36870" name="公式" r:id="rId6" imgW="4140000" imgH="711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04790C-CE88-43B3-A357-946B1EFEB9F1}" type="slidenum">
              <a:rPr lang="en-US" altLang="zh-CN" smtClean="0"/>
              <a:pPr/>
              <a:t>16</a:t>
            </a:fld>
            <a:endParaRPr lang="en-US" altLang="zh-CN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3786190"/>
            <a:ext cx="8572560" cy="2857496"/>
          </a:xfrm>
        </p:spPr>
        <p:txBody>
          <a:bodyPr/>
          <a:lstStyle/>
          <a:p>
            <a:pPr eaLnBrk="1" hangingPunct="1">
              <a:buNone/>
            </a:pPr>
            <a:endParaRPr lang="en-US" altLang="zh-CN" sz="2000" b="1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一般，直接观测量：高差、距离、角度、方向等都可作为</a:t>
            </a:r>
            <a:r>
              <a:rPr lang="zh-CN" altLang="en-US" sz="2400" b="1" smtClean="0">
                <a:solidFill>
                  <a:srgbClr val="C00000"/>
                </a:solidFill>
              </a:rPr>
              <a:t>独立观测值。</a:t>
            </a: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以各观测值构成的函数之间，是不能保证独立的。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214283" y="857232"/>
          <a:ext cx="8572560" cy="2786082"/>
        </p:xfrm>
        <a:graphic>
          <a:graphicData uri="http://schemas.openxmlformats.org/presentationml/2006/ole">
            <p:oleObj spid="_x0000_s37890" name="公式" r:id="rId3" imgW="4012920" imgH="1282680" progId="Equation.3">
              <p:embed/>
            </p:oleObj>
          </a:graphicData>
        </a:graphic>
      </p:graphicFrame>
      <p:sp>
        <p:nvSpPr>
          <p:cNvPr id="16390" name="Line 6"/>
          <p:cNvSpPr>
            <a:spLocks noChangeShapeType="1"/>
          </p:cNvSpPr>
          <p:nvPr/>
        </p:nvSpPr>
        <p:spPr bwMode="auto">
          <a:xfrm flipV="1">
            <a:off x="5943600" y="2133600"/>
            <a:ext cx="1828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943600" y="3276600"/>
            <a:ext cx="2667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7772400" y="2133600"/>
            <a:ext cx="8382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248400" y="29718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L</a:t>
            </a:r>
            <a:r>
              <a:rPr lang="en-US" altLang="zh-CN" baseline="-25000"/>
              <a:t>1</a:t>
            </a: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7391400" y="2286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L</a:t>
            </a:r>
            <a:r>
              <a:rPr lang="en-US" altLang="zh-CN" baseline="-25000"/>
              <a:t>2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8001000" y="3200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L</a:t>
            </a:r>
            <a:r>
              <a:rPr lang="en-US" altLang="zh-CN" baseline="-25000"/>
              <a:t>3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0" y="142852"/>
            <a:ext cx="485775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观测值的平差值之间互不独立</a:t>
            </a:r>
            <a:endParaRPr lang="zh-CN" altLang="en-US" sz="2400" b="1" dirty="0">
              <a:solidFill>
                <a:srgbClr val="025245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6351583-6E65-403B-BA4D-25303004E61D}" type="slidenum">
              <a:rPr lang="en-US" altLang="zh-CN" smtClean="0"/>
              <a:pPr/>
              <a:t>17</a:t>
            </a:fld>
            <a:endParaRPr lang="en-US" altLang="zh-CN" smtClean="0"/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143248"/>
            <a:ext cx="8858280" cy="3000372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None/>
            </a:pP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以上是“</a:t>
            </a:r>
            <a:r>
              <a:rPr lang="zh-CN" altLang="en-US" sz="2400" b="1" smtClean="0">
                <a:solidFill>
                  <a:schemeClr val="tx1"/>
                </a:solidFill>
                <a:sym typeface="Symbol" pitchFamily="18" charset="2"/>
              </a:rPr>
              <a:t>误差传播定理”。</a:t>
            </a:r>
            <a:endParaRPr lang="en-US" altLang="zh-CN" sz="2400" b="1" smtClean="0">
              <a:solidFill>
                <a:schemeClr val="tx1"/>
              </a:solidFill>
              <a:sym typeface="Symbol" pitchFamily="18" charset="2"/>
            </a:endParaRPr>
          </a:p>
          <a:p>
            <a:pPr eaLnBrk="1" hangingPunct="1">
              <a:lnSpc>
                <a:spcPct val="100000"/>
              </a:lnSpc>
              <a:buNone/>
            </a:pPr>
            <a:endParaRPr lang="zh-CN" altLang="en-US" sz="2000" b="1" smtClean="0">
              <a:solidFill>
                <a:srgbClr val="A66402"/>
              </a:solidFill>
            </a:endParaRPr>
          </a:p>
          <a:p>
            <a:pPr eaLnBrk="1" hangingPunct="1">
              <a:lnSpc>
                <a:spcPct val="100000"/>
              </a:lnSpc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误差传播定理的</a:t>
            </a:r>
            <a:r>
              <a:rPr lang="zh-CN" altLang="en-US" sz="2400" smtClean="0">
                <a:solidFill>
                  <a:srgbClr val="FF0000"/>
                </a:solidFill>
              </a:rPr>
              <a:t>局限性：</a:t>
            </a:r>
          </a:p>
          <a:p>
            <a:pPr eaLnBrk="1" hangingPunct="1">
              <a:buNone/>
            </a:pP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、要求自变量   </a:t>
            </a: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</a:t>
            </a:r>
            <a:r>
              <a:rPr lang="zh-CN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必须两两独立，即</a:t>
            </a: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                      ; </a:t>
            </a:r>
            <a:endParaRPr lang="zh-CN" altLang="en-US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、不能同时获得多个函数的方差及其相互间的协方差。</a:t>
            </a:r>
          </a:p>
        </p:txBody>
      </p:sp>
      <p:graphicFrame>
        <p:nvGraphicFramePr>
          <p:cNvPr id="17410" name="Object 3"/>
          <p:cNvGraphicFramePr>
            <a:graphicFrameLocks noChangeAspect="1"/>
          </p:cNvGraphicFramePr>
          <p:nvPr/>
        </p:nvGraphicFramePr>
        <p:xfrm>
          <a:off x="239713" y="857250"/>
          <a:ext cx="7242175" cy="928688"/>
        </p:xfrm>
        <a:graphic>
          <a:graphicData uri="http://schemas.openxmlformats.org/presentationml/2006/ole">
            <p:oleObj spid="_x0000_s38914" name="公式" r:id="rId3" imgW="3568680" imgH="457200" progId="Equation.3">
              <p:embed/>
            </p:oleObj>
          </a:graphicData>
        </a:graphic>
      </p:graphicFrame>
      <p:graphicFrame>
        <p:nvGraphicFramePr>
          <p:cNvPr id="17411" name="Object 4"/>
          <p:cNvGraphicFramePr>
            <a:graphicFrameLocks noChangeAspect="1"/>
          </p:cNvGraphicFramePr>
          <p:nvPr/>
        </p:nvGraphicFramePr>
        <p:xfrm>
          <a:off x="285720" y="2000240"/>
          <a:ext cx="5511800" cy="1039813"/>
        </p:xfrm>
        <a:graphic>
          <a:graphicData uri="http://schemas.openxmlformats.org/presentationml/2006/ole">
            <p:oleObj spid="_x0000_s38915" name="公式" r:id="rId4" imgW="2539800" imgH="482400" progId="Equation.3">
              <p:embed/>
            </p:oleObj>
          </a:graphicData>
        </a:graphic>
      </p:graphicFrame>
      <p:graphicFrame>
        <p:nvGraphicFramePr>
          <p:cNvPr id="17412" name="Object 5"/>
          <p:cNvGraphicFramePr>
            <a:graphicFrameLocks noChangeAspect="1"/>
          </p:cNvGraphicFramePr>
          <p:nvPr/>
        </p:nvGraphicFramePr>
        <p:xfrm>
          <a:off x="5072066" y="4500570"/>
          <a:ext cx="2119312" cy="554037"/>
        </p:xfrm>
        <a:graphic>
          <a:graphicData uri="http://schemas.openxmlformats.org/presentationml/2006/ole">
            <p:oleObj spid="_x0000_s38916" name="公式" r:id="rId5" imgW="965160" imgH="25380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282" y="0"/>
            <a:ext cx="807249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四、经典误差传播律在应用上的局限性</a:t>
            </a:r>
            <a:endParaRPr lang="zh-CN" altLang="en-US" sz="320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graphicFrame>
        <p:nvGraphicFramePr>
          <p:cNvPr id="38917" name="Object 5"/>
          <p:cNvGraphicFramePr>
            <a:graphicFrameLocks noChangeAspect="1"/>
          </p:cNvGraphicFramePr>
          <p:nvPr/>
        </p:nvGraphicFramePr>
        <p:xfrm>
          <a:off x="2143108" y="4500570"/>
          <a:ext cx="333375" cy="498475"/>
        </p:xfrm>
        <a:graphic>
          <a:graphicData uri="http://schemas.openxmlformats.org/presentationml/2006/ole">
            <p:oleObj spid="_x0000_s38917" name="公式" r:id="rId7" imgW="1522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32407-F472-4EFE-8B80-059C1E67CB5C}" type="slidenum">
              <a:rPr lang="en-US" altLang="zh-CN" smtClean="0"/>
              <a:pPr/>
              <a:t>18</a:t>
            </a:fld>
            <a:endParaRPr lang="en-US" altLang="zh-CN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9144000" cy="6429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193B30"/>
                </a:solidFill>
              </a:rPr>
              <a:t>  设有观测向量</a:t>
            </a:r>
            <a:r>
              <a:rPr lang="en-US" altLang="zh-CN" sz="2400" b="1" i="1" smtClean="0">
                <a:solidFill>
                  <a:srgbClr val="193B30"/>
                </a:solidFill>
              </a:rPr>
              <a:t>X </a:t>
            </a:r>
            <a:r>
              <a:rPr lang="zh-CN" altLang="en-US" sz="2400" b="1" smtClean="0">
                <a:solidFill>
                  <a:srgbClr val="193B30"/>
                </a:solidFill>
              </a:rPr>
              <a:t>和</a:t>
            </a:r>
            <a:r>
              <a:rPr lang="zh-CN" altLang="en-US" sz="2400" b="1" i="1" smtClean="0">
                <a:solidFill>
                  <a:srgbClr val="193B30"/>
                </a:solidFill>
              </a:rPr>
              <a:t>Ｙ </a:t>
            </a:r>
            <a:r>
              <a:rPr lang="zh-CN" altLang="zh-CN" sz="2400" b="1" smtClean="0">
                <a:solidFill>
                  <a:srgbClr val="193B30"/>
                </a:solidFill>
              </a:rPr>
              <a:t>的线性函数：</a:t>
            </a:r>
          </a:p>
          <a:p>
            <a:pPr eaLnBrk="1" hangingPunct="1">
              <a:buNone/>
            </a:pPr>
            <a:endParaRPr lang="zh-CN" altLang="zh-CN" sz="2400" b="1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zh-CN" altLang="zh-CN" sz="2400" b="1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zh-CN" altLang="zh-CN" sz="2400" b="1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chemeClr val="tx1"/>
              </a:solidFill>
            </a:endParaRPr>
          </a:p>
        </p:txBody>
      </p:sp>
      <p:graphicFrame>
        <p:nvGraphicFramePr>
          <p:cNvPr id="18434" name="Object 7"/>
          <p:cNvGraphicFramePr>
            <a:graphicFrameLocks noChangeAspect="1"/>
          </p:cNvGraphicFramePr>
          <p:nvPr/>
        </p:nvGraphicFramePr>
        <p:xfrm>
          <a:off x="285720" y="1500174"/>
          <a:ext cx="8348663" cy="3792537"/>
        </p:xfrm>
        <a:graphic>
          <a:graphicData uri="http://schemas.openxmlformats.org/presentationml/2006/ole">
            <p:oleObj spid="_x0000_s39938" name="公式" r:id="rId3" imgW="3848040" imgH="175248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357190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五、协方差传播律</a:t>
            </a:r>
            <a:endParaRPr lang="zh-CN" altLang="en-US" sz="320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00DFD39-4E27-401C-88AE-E0537D846A5C}" type="slidenum">
              <a:rPr lang="en-US" altLang="zh-CN" smtClean="0"/>
              <a:pPr/>
              <a:t>19</a:t>
            </a:fld>
            <a:endParaRPr lang="en-US" altLang="zh-CN" smtClean="0"/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001156" cy="592933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00B050"/>
                </a:solidFill>
              </a:rPr>
              <a:t> </a:t>
            </a:r>
            <a:r>
              <a:rPr lang="zh-CN" altLang="en-US" sz="2400" b="1" smtClean="0">
                <a:solidFill>
                  <a:schemeClr val="tx1"/>
                </a:solidFill>
              </a:rPr>
              <a:t>有协方差传播律：</a:t>
            </a: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rgbClr val="00B050"/>
                </a:solidFill>
              </a:rPr>
              <a:t> </a:t>
            </a:r>
            <a:r>
              <a:rPr lang="zh-CN" altLang="en-US" sz="2400" b="1" smtClean="0">
                <a:solidFill>
                  <a:schemeClr val="tx1"/>
                </a:solidFill>
              </a:rPr>
              <a:t>证明：</a:t>
            </a: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00B050"/>
              </a:solidFill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2143108" y="642918"/>
          <a:ext cx="5143496" cy="2864641"/>
        </p:xfrm>
        <a:graphic>
          <a:graphicData uri="http://schemas.openxmlformats.org/presentationml/2006/ole">
            <p:oleObj spid="_x0000_s40962" name="公式" r:id="rId3" imgW="2463480" imgH="137160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357290" y="3857628"/>
          <a:ext cx="7019925" cy="1863725"/>
        </p:xfrm>
        <a:graphic>
          <a:graphicData uri="http://schemas.openxmlformats.org/presentationml/2006/ole">
            <p:oleObj spid="_x0000_s40963" name="公式" r:id="rId4" imgW="3733560" imgH="990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5857892"/>
            <a:ext cx="4000528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latin typeface="+mn-lt"/>
                <a:ea typeface="+mn-ea"/>
              </a:rPr>
              <a:t>同理可证明其它六式。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04FC7D-BF57-4C8D-8623-A8C6FC3D5DEE}" type="slidenum">
              <a:rPr lang="en-US" altLang="zh-CN" smtClean="0"/>
              <a:pPr/>
              <a:t>2</a:t>
            </a:fld>
            <a:endParaRPr lang="en-US" altLang="zh-CN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0"/>
            <a:ext cx="6572296" cy="662031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/>
              <a:t>3.1  </a:t>
            </a:r>
            <a:r>
              <a:rPr lang="en-US" altLang="zh-CN" sz="3200" err="1" smtClean="0"/>
              <a:t>随机变量的数字特征</a:t>
            </a:r>
            <a:endParaRPr lang="en-US" altLang="zh-CN" sz="3200" smtClean="0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714356"/>
            <a:ext cx="8551862" cy="4365625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观测值可看成是随机变量</a:t>
            </a:r>
            <a:r>
              <a:rPr lang="zh-CN" altLang="en-US" sz="28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（观测＝抽样）</a:t>
            </a:r>
          </a:p>
          <a:p>
            <a:pPr marL="0" indent="0"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数字特征：</a:t>
            </a:r>
            <a:r>
              <a:rPr lang="zh-CN" altLang="en-US" sz="28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反映随机变量统计特征的一些数值。如：平均值、数学期望、方差等。</a:t>
            </a: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一、数学期望</a:t>
            </a:r>
          </a:p>
          <a:p>
            <a:pPr marL="0" indent="0" eaLnBrk="1" hangingPunct="1">
              <a:buNone/>
            </a:pPr>
            <a:r>
              <a:rPr lang="zh-CN" altLang="en-US" sz="2800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定义：</a:t>
            </a:r>
            <a:r>
              <a:rPr lang="zh-CN" altLang="en-US" sz="2800" smtClean="0">
                <a:solidFill>
                  <a:schemeClr val="tx1"/>
                </a:solidFill>
              </a:rPr>
              <a:t>离散型随机变量的一切可能取值与其对应的概率</a:t>
            </a:r>
            <a:r>
              <a:rPr lang="en-US" altLang="zh-CN" sz="2800" smtClean="0">
                <a:solidFill>
                  <a:schemeClr val="tx1"/>
                </a:solidFill>
              </a:rPr>
              <a:t>p</a:t>
            </a:r>
            <a:r>
              <a:rPr lang="zh-CN" altLang="en-US" sz="2800" smtClean="0">
                <a:solidFill>
                  <a:schemeClr val="tx1"/>
                </a:solidFill>
              </a:rPr>
              <a:t>的乘积之和称为数学期望。当观测值等权时，有：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786050" y="5143512"/>
          <a:ext cx="2843213" cy="1062038"/>
        </p:xfrm>
        <a:graphic>
          <a:graphicData uri="http://schemas.openxmlformats.org/presentationml/2006/ole">
            <p:oleObj spid="_x0000_s105474" name="公式" r:id="rId3" imgW="1155600" imgH="43164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8C62A52-1A91-49F8-AF19-0F27D7451857}" type="slidenum">
              <a:rPr lang="en-US" altLang="zh-CN" smtClean="0"/>
              <a:pPr/>
              <a:t>20</a:t>
            </a:fld>
            <a:endParaRPr lang="en-US" altLang="zh-CN" smtClean="0"/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199EE1"/>
                </a:solidFill>
              </a:rPr>
              <a:t> 教材</a:t>
            </a:r>
            <a:r>
              <a:rPr lang="en-US" altLang="zh-CN" sz="2400" b="1" smtClean="0">
                <a:solidFill>
                  <a:srgbClr val="199EE1"/>
                </a:solidFill>
              </a:rPr>
              <a:t>P25 </a:t>
            </a:r>
            <a:r>
              <a:rPr lang="zh-CN" altLang="en-US" sz="2400" b="1" smtClean="0">
                <a:solidFill>
                  <a:srgbClr val="199EE1"/>
                </a:solidFill>
              </a:rPr>
              <a:t>例</a:t>
            </a:r>
            <a:r>
              <a:rPr lang="en-US" altLang="zh-CN" sz="2400" b="1" smtClean="0">
                <a:solidFill>
                  <a:srgbClr val="199EE1"/>
                </a:solidFill>
              </a:rPr>
              <a:t>3-3.</a:t>
            </a:r>
            <a:r>
              <a:rPr lang="zh-CN" altLang="en-US" sz="2400" b="1" smtClean="0">
                <a:solidFill>
                  <a:srgbClr val="199EE1"/>
                </a:solidFill>
              </a:rPr>
              <a:t>已知</a:t>
            </a:r>
          </a:p>
        </p:txBody>
      </p:sp>
      <p:graphicFrame>
        <p:nvGraphicFramePr>
          <p:cNvPr id="20482" name="Object 4"/>
          <p:cNvGraphicFramePr>
            <a:graphicFrameLocks noChangeAspect="1"/>
          </p:cNvGraphicFramePr>
          <p:nvPr/>
        </p:nvGraphicFramePr>
        <p:xfrm>
          <a:off x="2481263" y="188913"/>
          <a:ext cx="2976562" cy="1584325"/>
        </p:xfrm>
        <a:graphic>
          <a:graphicData uri="http://schemas.openxmlformats.org/presentationml/2006/ole">
            <p:oleObj spid="_x0000_s41986" name="公式" r:id="rId3" imgW="1765080" imgH="939600" progId="Equation.3">
              <p:embed/>
            </p:oleObj>
          </a:graphicData>
        </a:graphic>
      </p:graphicFrame>
      <p:graphicFrame>
        <p:nvGraphicFramePr>
          <p:cNvPr id="20483" name="Object 5"/>
          <p:cNvGraphicFramePr>
            <a:graphicFrameLocks noChangeAspect="1"/>
          </p:cNvGraphicFramePr>
          <p:nvPr/>
        </p:nvGraphicFramePr>
        <p:xfrm>
          <a:off x="500034" y="1928802"/>
          <a:ext cx="7956550" cy="525463"/>
        </p:xfrm>
        <a:graphic>
          <a:graphicData uri="http://schemas.openxmlformats.org/presentationml/2006/ole">
            <p:oleObj spid="_x0000_s41987" name="公式" r:id="rId4" imgW="4419360" imgH="291960" progId="Equation.3">
              <p:embed/>
            </p:oleObj>
          </a:graphicData>
        </a:graphic>
      </p:graphicFrame>
      <p:graphicFrame>
        <p:nvGraphicFramePr>
          <p:cNvPr id="20484" name="Object 6"/>
          <p:cNvGraphicFramePr>
            <a:graphicFrameLocks noChangeAspect="1"/>
          </p:cNvGraphicFramePr>
          <p:nvPr/>
        </p:nvGraphicFramePr>
        <p:xfrm>
          <a:off x="180975" y="2560638"/>
          <a:ext cx="8231188" cy="3929062"/>
        </p:xfrm>
        <a:graphic>
          <a:graphicData uri="http://schemas.openxmlformats.org/presentationml/2006/ole">
            <p:oleObj spid="_x0000_s41988" name="公式" r:id="rId5" imgW="4686120" imgH="223488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D0B385-FDE3-40EF-AA46-6A566B43C1F4}" type="slidenum">
              <a:rPr lang="en-US" altLang="zh-CN" smtClean="0"/>
              <a:pPr/>
              <a:t>21</a:t>
            </a:fld>
            <a:endParaRPr lang="en-US" altLang="zh-CN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142976" cy="6429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199EE1"/>
                </a:solidFill>
              </a:rPr>
              <a:t>  例</a:t>
            </a:r>
            <a:r>
              <a:rPr lang="en-US" altLang="zh-CN" sz="2400" b="1" smtClean="0">
                <a:solidFill>
                  <a:srgbClr val="199EE1"/>
                </a:solidFill>
              </a:rPr>
              <a:t> </a:t>
            </a:r>
            <a:r>
              <a:rPr lang="zh-CN" altLang="en-US" sz="2400" b="1" smtClean="0">
                <a:solidFill>
                  <a:srgbClr val="199EE1"/>
                </a:solidFill>
              </a:rPr>
              <a:t>、</a:t>
            </a:r>
            <a:endParaRPr lang="en-US" altLang="zh-CN" sz="2400" b="1" smtClean="0">
              <a:solidFill>
                <a:srgbClr val="199EE1"/>
              </a:solidFill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317500" y="785813"/>
          <a:ext cx="8666163" cy="5572125"/>
        </p:xfrm>
        <a:graphic>
          <a:graphicData uri="http://schemas.openxmlformats.org/presentationml/2006/ole">
            <p:oleObj spid="_x0000_s128001" name="公式" r:id="rId3" imgW="4089240" imgH="262872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676A591-5716-44A4-B928-968E63FBE597}" type="slidenum">
              <a:rPr lang="en-US" altLang="zh-CN" smtClean="0"/>
              <a:pPr/>
              <a:t>22</a:t>
            </a:fld>
            <a:endParaRPr lang="en-US" altLang="zh-CN" smtClean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0"/>
            <a:ext cx="9001156" cy="128586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199EE1"/>
                </a:solidFill>
              </a:rPr>
              <a:t>例</a:t>
            </a:r>
            <a:r>
              <a:rPr lang="en-US" altLang="zh-CN" sz="2400" b="1" smtClean="0">
                <a:solidFill>
                  <a:srgbClr val="199EE1"/>
                </a:solidFill>
              </a:rPr>
              <a:t>3-4</a:t>
            </a:r>
            <a:r>
              <a:rPr lang="zh-CN" altLang="en-US" sz="2400" b="1" smtClean="0">
                <a:solidFill>
                  <a:srgbClr val="199EE1"/>
                </a:solidFill>
              </a:rPr>
              <a:t>、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设有函数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＝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AX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＋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BY</a:t>
            </a:r>
            <a:r>
              <a:rPr lang="zh-CN" altLang="en-US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已知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en-US" altLang="zh-CN" sz="2400" i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XX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en-US" altLang="zh-CN" sz="2400" i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YY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en-US" altLang="zh-CN" sz="2400" i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XY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zh-CN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求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en-US" altLang="zh-CN" sz="2400" i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FF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en-US" altLang="zh-CN" sz="2400" i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FX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。</a:t>
            </a:r>
          </a:p>
          <a:p>
            <a:pPr eaLnBrk="1" hangingPunct="1">
              <a:buNone/>
            </a:pPr>
            <a:endParaRPr lang="zh-CN" altLang="zh-CN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428596" y="1142984"/>
          <a:ext cx="8228013" cy="3143250"/>
        </p:xfrm>
        <a:graphic>
          <a:graphicData uri="http://schemas.openxmlformats.org/presentationml/2006/ole">
            <p:oleObj spid="_x0000_s43010" name="公式" r:id="rId3" imgW="4520880" imgH="172692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785786" y="4429132"/>
          <a:ext cx="4265613" cy="2214563"/>
        </p:xfrm>
        <a:graphic>
          <a:graphicData uri="http://schemas.openxmlformats.org/presentationml/2006/ole">
            <p:oleObj spid="_x0000_s43011" name="公式" r:id="rId4" imgW="2298600" imgH="11937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852166-4DDB-4110-89E9-939FD01CAC33}" type="slidenum">
              <a:rPr lang="en-US" altLang="zh-CN" smtClean="0"/>
              <a:pPr/>
              <a:t>23</a:t>
            </a:fld>
            <a:endParaRPr lang="en-US" altLang="zh-CN" smtClean="0"/>
          </a:p>
        </p:txBody>
      </p:sp>
      <p:sp>
        <p:nvSpPr>
          <p:cNvPr id="225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571612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199EE1"/>
                </a:solidFill>
              </a:rPr>
              <a:t>P26 </a:t>
            </a:r>
            <a:r>
              <a:rPr lang="zh-CN" altLang="en-US" sz="2400" b="1" smtClean="0">
                <a:solidFill>
                  <a:srgbClr val="199EE1"/>
                </a:solidFill>
              </a:rPr>
              <a:t>例</a:t>
            </a:r>
            <a:r>
              <a:rPr lang="en-US" altLang="zh-CN" sz="2400" b="1" smtClean="0">
                <a:solidFill>
                  <a:srgbClr val="199EE1"/>
                </a:solidFill>
              </a:rPr>
              <a:t>3-5</a:t>
            </a:r>
            <a:r>
              <a:rPr lang="zh-CN" altLang="en-US" sz="2400" b="1" smtClean="0">
                <a:solidFill>
                  <a:srgbClr val="199EE1"/>
                </a:solidFill>
              </a:rPr>
              <a:t>、</a:t>
            </a: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22531" name="Object 7"/>
          <p:cNvGraphicFramePr>
            <a:graphicFrameLocks noChangeAspect="1"/>
          </p:cNvGraphicFramePr>
          <p:nvPr/>
        </p:nvGraphicFramePr>
        <p:xfrm>
          <a:off x="428596" y="571480"/>
          <a:ext cx="6864913" cy="967408"/>
        </p:xfrm>
        <a:graphic>
          <a:graphicData uri="http://schemas.openxmlformats.org/presentationml/2006/ole">
            <p:oleObj spid="_x0000_s44035" name="公式" r:id="rId3" imgW="3403440" imgH="482400" progId="Equation.3">
              <p:embed/>
            </p:oleObj>
          </a:graphicData>
        </a:graphic>
      </p:graphicFrame>
      <p:graphicFrame>
        <p:nvGraphicFramePr>
          <p:cNvPr id="22532" name="Object 8"/>
          <p:cNvGraphicFramePr>
            <a:graphicFrameLocks noChangeAspect="1"/>
          </p:cNvGraphicFramePr>
          <p:nvPr/>
        </p:nvGraphicFramePr>
        <p:xfrm>
          <a:off x="0" y="1571611"/>
          <a:ext cx="7230831" cy="5170501"/>
        </p:xfrm>
        <a:graphic>
          <a:graphicData uri="http://schemas.openxmlformats.org/presentationml/2006/ole">
            <p:oleObj spid="_x0000_s44036" name="公式" r:id="rId4" imgW="4190760" imgH="2997000" progId="Equation.3">
              <p:embed/>
            </p:oleObj>
          </a:graphicData>
        </a:graphic>
      </p:graphicFrame>
      <p:graphicFrame>
        <p:nvGraphicFramePr>
          <p:cNvPr id="22533" name="Object 14"/>
          <p:cNvGraphicFramePr>
            <a:graphicFrameLocks noChangeAspect="1"/>
          </p:cNvGraphicFramePr>
          <p:nvPr/>
        </p:nvGraphicFramePr>
        <p:xfrm>
          <a:off x="7467600" y="2882900"/>
          <a:ext cx="228600" cy="863600"/>
        </p:xfrm>
        <a:graphic>
          <a:graphicData uri="http://schemas.openxmlformats.org/presentationml/2006/ole">
            <p:oleObj spid="_x0000_s44037" name="文档" r:id="rId5" imgW="230040" imgH="863640" progId="Word.Document.8">
              <p:embed/>
            </p:oleObj>
          </a:graphicData>
        </a:graphic>
      </p:graphicFrame>
      <p:sp>
        <p:nvSpPr>
          <p:cNvPr id="22536" name="Line 15"/>
          <p:cNvSpPr>
            <a:spLocks noChangeShapeType="1"/>
          </p:cNvSpPr>
          <p:nvPr/>
        </p:nvSpPr>
        <p:spPr bwMode="auto">
          <a:xfrm flipV="1">
            <a:off x="6858016" y="2428868"/>
            <a:ext cx="1219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7" name="Line 16"/>
          <p:cNvSpPr>
            <a:spLocks noChangeShapeType="1"/>
          </p:cNvSpPr>
          <p:nvPr/>
        </p:nvSpPr>
        <p:spPr bwMode="auto">
          <a:xfrm>
            <a:off x="6858016" y="3214686"/>
            <a:ext cx="1295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8" name="Line 17"/>
          <p:cNvSpPr>
            <a:spLocks noChangeShapeType="1"/>
          </p:cNvSpPr>
          <p:nvPr/>
        </p:nvSpPr>
        <p:spPr bwMode="auto">
          <a:xfrm>
            <a:off x="6858016" y="3214686"/>
            <a:ext cx="1219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9" name="Freeform 18"/>
          <p:cNvSpPr>
            <a:spLocks/>
          </p:cNvSpPr>
          <p:nvPr/>
        </p:nvSpPr>
        <p:spPr bwMode="auto">
          <a:xfrm>
            <a:off x="7215206" y="3000372"/>
            <a:ext cx="152400" cy="304800"/>
          </a:xfrm>
          <a:custGeom>
            <a:avLst/>
            <a:gdLst>
              <a:gd name="T0" fmla="*/ 0 w 96"/>
              <a:gd name="T1" fmla="*/ 0 h 96"/>
              <a:gd name="T2" fmla="*/ 2147483647 w 96"/>
              <a:gd name="T3" fmla="*/ 2147483647 h 96"/>
              <a:gd name="T4" fmla="*/ 0 60000 65536"/>
              <a:gd name="T5" fmla="*/ 0 60000 65536"/>
              <a:gd name="T6" fmla="*/ 0 w 96"/>
              <a:gd name="T7" fmla="*/ 0 h 96"/>
              <a:gd name="T8" fmla="*/ 96 w 96"/>
              <a:gd name="T9" fmla="*/ 96 h 9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6" h="96">
                <a:moveTo>
                  <a:pt x="0" y="0"/>
                </a:moveTo>
                <a:cubicBezTo>
                  <a:pt x="40" y="8"/>
                  <a:pt x="80" y="16"/>
                  <a:pt x="96" y="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0" name="Freeform 19"/>
          <p:cNvSpPr>
            <a:spLocks/>
          </p:cNvSpPr>
          <p:nvPr/>
        </p:nvSpPr>
        <p:spPr bwMode="auto">
          <a:xfrm>
            <a:off x="7286644" y="3286124"/>
            <a:ext cx="57150" cy="201613"/>
          </a:xfrm>
          <a:custGeom>
            <a:avLst/>
            <a:gdLst>
              <a:gd name="T0" fmla="*/ 2147483647 w 36"/>
              <a:gd name="T1" fmla="*/ 0 h 127"/>
              <a:gd name="T2" fmla="*/ 0 w 36"/>
              <a:gd name="T3" fmla="*/ 2147483647 h 127"/>
              <a:gd name="T4" fmla="*/ 0 60000 65536"/>
              <a:gd name="T5" fmla="*/ 0 60000 65536"/>
              <a:gd name="T6" fmla="*/ 0 w 36"/>
              <a:gd name="T7" fmla="*/ 0 h 127"/>
              <a:gd name="T8" fmla="*/ 36 w 36"/>
              <a:gd name="T9" fmla="*/ 127 h 12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6" h="127">
                <a:moveTo>
                  <a:pt x="36" y="0"/>
                </a:moveTo>
                <a:cubicBezTo>
                  <a:pt x="15" y="104"/>
                  <a:pt x="32" y="63"/>
                  <a:pt x="0" y="12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1" name="Text Box 20"/>
          <p:cNvSpPr txBox="1">
            <a:spLocks noChangeArrowheads="1"/>
          </p:cNvSpPr>
          <p:nvPr/>
        </p:nvSpPr>
        <p:spPr bwMode="auto">
          <a:xfrm>
            <a:off x="7286644" y="2857496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>
                <a:sym typeface="Symbol" pitchFamily="18" charset="2"/>
              </a:rPr>
              <a:t></a:t>
            </a:r>
            <a:r>
              <a:rPr lang="en-US" altLang="zh-CN" baseline="-25000">
                <a:sym typeface="Symbol" pitchFamily="18" charset="2"/>
              </a:rPr>
              <a:t>1</a:t>
            </a:r>
            <a:endParaRPr lang="en-US" altLang="zh-CN"/>
          </a:p>
        </p:txBody>
      </p:sp>
      <p:sp>
        <p:nvSpPr>
          <p:cNvPr id="22542" name="Rectangle 21"/>
          <p:cNvSpPr>
            <a:spLocks noChangeArrowheads="1"/>
          </p:cNvSpPr>
          <p:nvPr/>
        </p:nvSpPr>
        <p:spPr bwMode="auto">
          <a:xfrm>
            <a:off x="7286644" y="3214686"/>
            <a:ext cx="554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zh-CN">
                <a:sym typeface="Symbol" pitchFamily="18" charset="2"/>
              </a:rPr>
              <a:t></a:t>
            </a:r>
            <a:r>
              <a:rPr lang="en-US" altLang="zh-CN" baseline="-25000">
                <a:sym typeface="Symbol" pitchFamily="18" charset="2"/>
              </a:rPr>
              <a:t>2</a:t>
            </a:r>
          </a:p>
        </p:txBody>
      </p:sp>
      <p:sp>
        <p:nvSpPr>
          <p:cNvPr id="22543" name="Rectangle 22"/>
          <p:cNvSpPr>
            <a:spLocks noChangeArrowheads="1"/>
          </p:cNvSpPr>
          <p:nvPr/>
        </p:nvSpPr>
        <p:spPr bwMode="auto">
          <a:xfrm>
            <a:off x="8286776" y="3071810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ym typeface="Symbol" pitchFamily="18" charset="2"/>
              </a:rPr>
              <a:t>L</a:t>
            </a:r>
            <a:r>
              <a:rPr lang="en-US" altLang="zh-CN" baseline="-25000">
                <a:sym typeface="Symbol" pitchFamily="18" charset="2"/>
              </a:rPr>
              <a:t>2</a:t>
            </a:r>
          </a:p>
        </p:txBody>
      </p:sp>
      <p:sp>
        <p:nvSpPr>
          <p:cNvPr id="22544" name="Rectangle 23"/>
          <p:cNvSpPr>
            <a:spLocks noChangeArrowheads="1"/>
          </p:cNvSpPr>
          <p:nvPr/>
        </p:nvSpPr>
        <p:spPr bwMode="auto">
          <a:xfrm>
            <a:off x="8072462" y="2143116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ym typeface="Symbol" pitchFamily="18" charset="2"/>
              </a:rPr>
              <a:t>L</a:t>
            </a:r>
            <a:r>
              <a:rPr lang="en-US" altLang="zh-CN" baseline="-25000">
                <a:sym typeface="Symbol" pitchFamily="18" charset="2"/>
              </a:rPr>
              <a:t>1</a:t>
            </a:r>
          </a:p>
        </p:txBody>
      </p:sp>
      <p:sp>
        <p:nvSpPr>
          <p:cNvPr id="22545" name="Rectangle 24"/>
          <p:cNvSpPr>
            <a:spLocks noChangeArrowheads="1"/>
          </p:cNvSpPr>
          <p:nvPr/>
        </p:nvSpPr>
        <p:spPr bwMode="auto">
          <a:xfrm>
            <a:off x="8143900" y="3857628"/>
            <a:ext cx="471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sym typeface="Symbol" pitchFamily="18" charset="2"/>
              </a:rPr>
              <a:t>L</a:t>
            </a:r>
            <a:r>
              <a:rPr lang="en-US" altLang="zh-CN" baseline="-25000">
                <a:sym typeface="Symbol" pitchFamily="18" charset="2"/>
              </a:rPr>
              <a:t>3</a:t>
            </a:r>
          </a:p>
        </p:txBody>
      </p:sp>
      <p:pic>
        <p:nvPicPr>
          <p:cNvPr id="1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47ADC4F-A1DF-41A2-B9B5-65CFCA63E49A}" type="slidenum">
              <a:rPr lang="en-US" altLang="zh-CN" smtClean="0"/>
              <a:pPr/>
              <a:t>24</a:t>
            </a:fld>
            <a:endParaRPr lang="en-US" altLang="zh-CN" smtClean="0"/>
          </a:p>
        </p:txBody>
      </p:sp>
      <p:sp>
        <p:nvSpPr>
          <p:cNvPr id="235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smtClean="0">
                <a:solidFill>
                  <a:srgbClr val="199EE1"/>
                </a:solidFill>
              </a:rPr>
              <a:t>例</a:t>
            </a:r>
            <a:r>
              <a:rPr lang="en-US" altLang="zh-CN" sz="2000" b="1" smtClean="0">
                <a:solidFill>
                  <a:srgbClr val="199EE1"/>
                </a:solidFill>
              </a:rPr>
              <a:t>3-6</a:t>
            </a:r>
            <a:r>
              <a:rPr lang="zh-CN" altLang="en-US" sz="2400" b="1" smtClean="0">
                <a:solidFill>
                  <a:srgbClr val="199EE1"/>
                </a:solidFill>
              </a:rPr>
              <a:t>、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等精度观测三角形三内角</a:t>
            </a:r>
            <a:r>
              <a:rPr lang="zh-CN" altLang="en-US" sz="2000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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</a:t>
            </a:r>
            <a:r>
              <a:rPr lang="zh-CN" altLang="en-US" sz="2000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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</a:t>
            </a:r>
            <a:r>
              <a:rPr lang="zh-CN" altLang="en-US" sz="2000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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，求平差后                 的中误差。</a:t>
            </a: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解：三角形闭合差：</a:t>
            </a: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        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角度平差值：</a:t>
            </a: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0070C0"/>
                </a:solidFill>
                <a:sym typeface="Symbol" pitchFamily="18" charset="2"/>
              </a:rPr>
              <a:t>（</a:t>
            </a:r>
            <a:r>
              <a:rPr lang="en-US" altLang="zh-CN" sz="2000" b="1" smtClean="0">
                <a:solidFill>
                  <a:srgbClr val="0070C0"/>
                </a:solidFill>
                <a:sym typeface="Symbol" pitchFamily="18" charset="2"/>
              </a:rPr>
              <a:t>1</a:t>
            </a:r>
            <a:r>
              <a:rPr lang="zh-CN" altLang="en-US" sz="2000" b="1" smtClean="0">
                <a:solidFill>
                  <a:srgbClr val="0070C0"/>
                </a:solidFill>
                <a:sym typeface="Symbol" pitchFamily="18" charset="2"/>
              </a:rPr>
              <a:t>）可否用误差传播定理：</a:t>
            </a: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5929322" y="142852"/>
          <a:ext cx="1000132" cy="393693"/>
        </p:xfrm>
        <a:graphic>
          <a:graphicData uri="http://schemas.openxmlformats.org/presentationml/2006/ole">
            <p:oleObj spid="_x0000_s45058" name="公式" r:id="rId3" imgW="609480" imgH="241200" progId="Equation.3">
              <p:embed/>
            </p:oleObj>
          </a:graphicData>
        </a:graphic>
      </p:graphicFrame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2643174" y="1285860"/>
          <a:ext cx="1450975" cy="2262187"/>
        </p:xfrm>
        <a:graphic>
          <a:graphicData uri="http://schemas.openxmlformats.org/presentationml/2006/ole">
            <p:oleObj spid="_x0000_s45059" name="公式" r:id="rId4" imgW="774360" imgH="120636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1428728" y="4286256"/>
          <a:ext cx="5173676" cy="720040"/>
        </p:xfrm>
        <a:graphic>
          <a:graphicData uri="http://schemas.openxmlformats.org/presentationml/2006/ole">
            <p:oleObj spid="_x0000_s45060" name="公式" r:id="rId5" imgW="2819160" imgH="39348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5061" name="Object 3"/>
          <p:cNvGraphicFramePr>
            <a:graphicFrameLocks noChangeAspect="1"/>
          </p:cNvGraphicFramePr>
          <p:nvPr/>
        </p:nvGraphicFramePr>
        <p:xfrm>
          <a:off x="2571736" y="714356"/>
          <a:ext cx="2616200" cy="404812"/>
        </p:xfrm>
        <a:graphic>
          <a:graphicData uri="http://schemas.openxmlformats.org/presentationml/2006/ole">
            <p:oleObj spid="_x0000_s45061" name="公式" r:id="rId7" imgW="1396800" imgH="215640" progId="Equation.3">
              <p:embed/>
            </p:oleObj>
          </a:graphicData>
        </a:graphic>
      </p:graphicFrame>
      <p:graphicFrame>
        <p:nvGraphicFramePr>
          <p:cNvPr id="45062" name="Object 4"/>
          <p:cNvGraphicFramePr>
            <a:graphicFrameLocks noChangeAspect="1"/>
          </p:cNvGraphicFramePr>
          <p:nvPr/>
        </p:nvGraphicFramePr>
        <p:xfrm>
          <a:off x="214282" y="5143512"/>
          <a:ext cx="7693026" cy="882650"/>
        </p:xfrm>
        <a:graphic>
          <a:graphicData uri="http://schemas.openxmlformats.org/presentationml/2006/ole">
            <p:oleObj spid="_x0000_s45062" name="公式" r:id="rId8" imgW="41907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1CE640-22FD-42EE-A10D-BFCE831233C3}" type="slidenum">
              <a:rPr lang="en-US" altLang="zh-CN" smtClean="0"/>
              <a:pPr/>
              <a:t>25</a:t>
            </a:fld>
            <a:endParaRPr lang="en-US" altLang="zh-CN" smtClean="0"/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000" b="1" smtClean="0">
                <a:solidFill>
                  <a:srgbClr val="0070C0"/>
                </a:solidFill>
              </a:rPr>
              <a:t>（</a:t>
            </a:r>
            <a:r>
              <a:rPr lang="en-US" altLang="zh-CN" sz="2000" b="1" smtClean="0">
                <a:solidFill>
                  <a:srgbClr val="0070C0"/>
                </a:solidFill>
              </a:rPr>
              <a:t>2</a:t>
            </a:r>
            <a:r>
              <a:rPr lang="zh-CN" altLang="en-US" sz="2000" b="1" smtClean="0">
                <a:solidFill>
                  <a:srgbClr val="0070C0"/>
                </a:solidFill>
              </a:rPr>
              <a:t>）用协方差传播律</a:t>
            </a:r>
            <a:r>
              <a:rPr lang="en-US" altLang="zh-CN" sz="2000" b="1" smtClean="0">
                <a:solidFill>
                  <a:srgbClr val="0070C0"/>
                </a:solidFill>
              </a:rPr>
              <a:t>—</a:t>
            </a:r>
            <a:r>
              <a:rPr lang="zh-CN" altLang="en-US" sz="2000" b="1" smtClean="0">
                <a:solidFill>
                  <a:srgbClr val="0070C0"/>
                </a:solidFill>
              </a:rPr>
              <a:t>可同时计算出函数的方差及其之间的协方差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214282" y="714356"/>
          <a:ext cx="7413625" cy="846138"/>
        </p:xfrm>
        <a:graphic>
          <a:graphicData uri="http://schemas.openxmlformats.org/presentationml/2006/ole">
            <p:oleObj spid="_x0000_s46082" name="公式" r:id="rId3" imgW="3441600" imgH="393480" progId="Equation.3">
              <p:embed/>
            </p:oleObj>
          </a:graphicData>
        </a:graphic>
      </p:graphicFrame>
      <p:graphicFrame>
        <p:nvGraphicFramePr>
          <p:cNvPr id="24579" name="Object 5"/>
          <p:cNvGraphicFramePr>
            <a:graphicFrameLocks noChangeAspect="1"/>
          </p:cNvGraphicFramePr>
          <p:nvPr/>
        </p:nvGraphicFramePr>
        <p:xfrm>
          <a:off x="60325" y="1714500"/>
          <a:ext cx="7699375" cy="4343400"/>
        </p:xfrm>
        <a:graphic>
          <a:graphicData uri="http://schemas.openxmlformats.org/presentationml/2006/ole">
            <p:oleObj spid="_x0000_s46083" name="公式" r:id="rId4" imgW="3784320" imgH="2133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2DC7DFF-CE52-4959-82F2-51060C581A32}" type="slidenum">
              <a:rPr lang="en-US" altLang="zh-CN" smtClean="0"/>
              <a:pPr/>
              <a:t>26</a:t>
            </a:fld>
            <a:endParaRPr lang="en-US" altLang="zh-CN" smtClean="0"/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00306"/>
            <a:ext cx="9144000" cy="7858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复习：</a:t>
            </a:r>
            <a:r>
              <a:rPr lang="zh-CN" altLang="zh-CN" sz="2400" b="1" smtClean="0">
                <a:solidFill>
                  <a:schemeClr val="tx1"/>
                </a:solidFill>
              </a:rPr>
              <a:t>一元函数</a:t>
            </a:r>
            <a:r>
              <a:rPr lang="en-US" altLang="zh-CN" sz="2400" b="1" i="1" smtClean="0">
                <a:solidFill>
                  <a:schemeClr val="tx1"/>
                </a:solidFill>
              </a:rPr>
              <a:t>f</a:t>
            </a:r>
            <a:r>
              <a:rPr lang="en-US" altLang="zh-CN" sz="2400" b="1" smtClean="0">
                <a:solidFill>
                  <a:schemeClr val="tx1"/>
                </a:solidFill>
              </a:rPr>
              <a:t>(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en-US" altLang="zh-CN" sz="2400" b="1" smtClean="0">
                <a:solidFill>
                  <a:schemeClr val="tx1"/>
                </a:solidFill>
              </a:rPr>
              <a:t>)</a:t>
            </a:r>
            <a:r>
              <a:rPr lang="zh-CN" altLang="en-US" sz="2400" b="1" smtClean="0">
                <a:solidFill>
                  <a:schemeClr val="tx1"/>
                </a:solidFill>
              </a:rPr>
              <a:t>在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zh-CN" altLang="en-US" sz="2400" b="1" smtClean="0">
                <a:solidFill>
                  <a:schemeClr val="tx1"/>
                </a:solidFill>
              </a:rPr>
              <a:t>近似值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en-US" altLang="zh-CN" sz="2400" b="1" i="1" baseline="30000" smtClean="0">
                <a:solidFill>
                  <a:schemeClr val="tx1"/>
                </a:solidFill>
              </a:rPr>
              <a:t>0</a:t>
            </a:r>
            <a:r>
              <a:rPr lang="zh-CN" altLang="en-US" sz="2400" b="1" smtClean="0">
                <a:solidFill>
                  <a:schemeClr val="tx1"/>
                </a:solidFill>
              </a:rPr>
              <a:t>处的泰勒展开公式：</a:t>
            </a:r>
            <a:endParaRPr lang="zh-CN" altLang="en-US" sz="24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    </a:t>
            </a:r>
            <a:endParaRPr lang="zh-CN" altLang="en-US" sz="2400" b="1" smtClean="0">
              <a:solidFill>
                <a:schemeClr val="tx1">
                  <a:lumMod val="90000"/>
                  <a:lumOff val="10000"/>
                </a:schemeClr>
              </a:solidFill>
              <a:latin typeface="+mn-ea"/>
            </a:endParaRP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428596" y="3429000"/>
          <a:ext cx="7867650" cy="2763837"/>
        </p:xfrm>
        <a:graphic>
          <a:graphicData uri="http://schemas.openxmlformats.org/presentationml/2006/ole">
            <p:oleObj spid="_x0000_s47106" name="公式" r:id="rId3" imgW="3035160" imgH="1066680" progId="Equation.3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14282" y="928670"/>
          <a:ext cx="8143932" cy="1085858"/>
        </p:xfrm>
        <a:graphic>
          <a:graphicData uri="http://schemas.openxmlformats.org/presentationml/2006/ole">
            <p:oleObj spid="_x0000_s47107" name="公式" r:id="rId4" imgW="3429000" imgH="45720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578644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六、非线性函数的线性化</a:t>
            </a:r>
            <a:endParaRPr lang="zh-CN" altLang="en-US" sz="3200" b="1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B63749-9437-4E21-8B3A-C4380A54A488}" type="slidenum">
              <a:rPr lang="en-US" altLang="zh-CN" smtClean="0"/>
              <a:pPr/>
              <a:t>27</a:t>
            </a:fld>
            <a:endParaRPr lang="en-US" altLang="zh-CN" smtClean="0"/>
          </a:p>
        </p:txBody>
      </p:sp>
      <p:graphicFrame>
        <p:nvGraphicFramePr>
          <p:cNvPr id="26626" name="Object 4"/>
          <p:cNvGraphicFramePr>
            <a:graphicFrameLocks noChangeAspect="1"/>
          </p:cNvGraphicFramePr>
          <p:nvPr/>
        </p:nvGraphicFramePr>
        <p:xfrm>
          <a:off x="142844" y="214290"/>
          <a:ext cx="8750300" cy="3160713"/>
        </p:xfrm>
        <a:graphic>
          <a:graphicData uri="http://schemas.openxmlformats.org/presentationml/2006/ole">
            <p:oleObj spid="_x0000_s48130" name="公式" r:id="rId3" imgW="4152600" imgH="1498320" progId="Equation.3">
              <p:embed/>
            </p:oleObj>
          </a:graphicData>
        </a:graphic>
      </p:graphicFrame>
      <p:sp>
        <p:nvSpPr>
          <p:cNvPr id="5" name="矩形 4"/>
          <p:cNvSpPr/>
          <p:nvPr/>
        </p:nvSpPr>
        <p:spPr>
          <a:xfrm rot="10800000" flipV="1">
            <a:off x="214282" y="3643314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对函数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求全微分，也可达到线性化的目的：</a:t>
            </a:r>
          </a:p>
        </p:txBody>
      </p:sp>
      <p:graphicFrame>
        <p:nvGraphicFramePr>
          <p:cNvPr id="48131" name="Object 4"/>
          <p:cNvGraphicFramePr>
            <a:graphicFrameLocks noChangeAspect="1"/>
          </p:cNvGraphicFramePr>
          <p:nvPr/>
        </p:nvGraphicFramePr>
        <p:xfrm>
          <a:off x="285720" y="4286256"/>
          <a:ext cx="7429500" cy="2163763"/>
        </p:xfrm>
        <a:graphic>
          <a:graphicData uri="http://schemas.openxmlformats.org/presentationml/2006/ole">
            <p:oleObj spid="_x0000_s48131" name="公式" r:id="rId4" imgW="3314520" imgH="96516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84D0B09-9633-474E-B959-2C8399FBD1A6}" type="slidenum">
              <a:rPr lang="en-US" altLang="zh-CN" smtClean="0"/>
              <a:pPr/>
              <a:t>28</a:t>
            </a:fld>
            <a:endParaRPr lang="en-US" altLang="zh-CN" smtClean="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      泰勒公式展开时，舍去二次及二次以上项的前提：</a:t>
            </a:r>
            <a:r>
              <a:rPr lang="en-US" altLang="zh-CN" sz="2400" i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2400" i="1" baseline="-25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4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与</a:t>
            </a:r>
            <a:r>
              <a:rPr lang="en-US" altLang="zh-CN" sz="2400" i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2400" i="1" baseline="-25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sz="24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非常接近，即</a:t>
            </a:r>
            <a:r>
              <a:rPr lang="en-US" altLang="zh-CN" sz="2400" i="1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dx</a:t>
            </a:r>
            <a:r>
              <a:rPr lang="en-US" altLang="zh-CN" sz="2400" i="1" baseline="-25000" err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i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=x</a:t>
            </a:r>
            <a:r>
              <a:rPr lang="en-US" altLang="zh-CN" sz="2400" i="1" baseline="-25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zh-CN" altLang="en-US" sz="2400" i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2400" i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en-US" altLang="zh-CN" sz="2400" i="1" baseline="-25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i</a:t>
            </a:r>
            <a:r>
              <a:rPr lang="en-US" altLang="zh-CN" sz="2400" baseline="300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4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很小。</a:t>
            </a:r>
            <a:endParaRPr lang="zh-CN" altLang="en-US" sz="200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199EE1"/>
                </a:solidFill>
              </a:rPr>
              <a:t>  </a:t>
            </a:r>
            <a:endParaRPr lang="en-US" altLang="zh-CN" sz="2000" b="1" smtClean="0">
              <a:solidFill>
                <a:srgbClr val="199EE1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FF0000"/>
              </a:solidFill>
            </a:endParaRPr>
          </a:p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7651" name="Object 5"/>
          <p:cNvGraphicFramePr>
            <a:graphicFrameLocks noChangeAspect="1"/>
          </p:cNvGraphicFramePr>
          <p:nvPr/>
        </p:nvGraphicFramePr>
        <p:xfrm>
          <a:off x="2214546" y="4071942"/>
          <a:ext cx="5699125" cy="1803400"/>
        </p:xfrm>
        <a:graphic>
          <a:graphicData uri="http://schemas.openxmlformats.org/presentationml/2006/ole">
            <p:oleObj spid="_x0000_s49155" name="公式" r:id="rId3" imgW="2247840" imgH="7110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44" y="6143644"/>
            <a:ext cx="45720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讲解教材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P29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3-9</a:t>
            </a:r>
            <a:endParaRPr lang="zh-CN" altLang="en-US" sz="20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684213" y="1785938"/>
          <a:ext cx="6062662" cy="1765300"/>
        </p:xfrm>
        <a:graphic>
          <a:graphicData uri="http://schemas.openxmlformats.org/presentationml/2006/ole">
            <p:oleObj spid="_x0000_s49156" name="公式" r:id="rId5" imgW="2705040" imgH="78732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4714884"/>
            <a:ext cx="2428860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按误差传播定理：</a:t>
            </a:r>
            <a:endParaRPr lang="zh-CN" altLang="en-US" sz="20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786190"/>
            <a:ext cx="1000132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注意：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E85EC3-AAC4-4631-94A5-8D4094420798}" type="slidenum">
              <a:rPr lang="en-US" altLang="zh-CN" smtClean="0"/>
              <a:pPr/>
              <a:t>29</a:t>
            </a:fld>
            <a:endParaRPr lang="en-US" altLang="zh-CN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28674" name="Object 5"/>
          <p:cNvGraphicFramePr>
            <a:graphicFrameLocks noChangeAspect="1"/>
          </p:cNvGraphicFramePr>
          <p:nvPr/>
        </p:nvGraphicFramePr>
        <p:xfrm>
          <a:off x="357158" y="619207"/>
          <a:ext cx="7572428" cy="6067083"/>
        </p:xfrm>
        <a:graphic>
          <a:graphicData uri="http://schemas.openxmlformats.org/presentationml/2006/ole">
            <p:oleObj spid="_x0000_s50178" name="公式" r:id="rId3" imgW="3644640" imgH="292068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86446" y="6357958"/>
            <a:ext cx="1214446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3-10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10A69C8-19E3-4725-ADFF-4CFA061AAB98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500034" y="1643050"/>
          <a:ext cx="6343650" cy="2224088"/>
        </p:xfrm>
        <a:graphic>
          <a:graphicData uri="http://schemas.openxmlformats.org/presentationml/2006/ole">
            <p:oleObj spid="_x0000_s106498" name="公式" r:id="rId3" imgW="2374560" imgH="812520" progId="Equation.3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357158" y="142852"/>
          <a:ext cx="5929354" cy="1291590"/>
        </p:xfrm>
        <a:graphic>
          <a:graphicData uri="http://schemas.openxmlformats.org/presentationml/2006/ole">
            <p:oleObj spid="_x0000_s106499" name="公式" r:id="rId4" imgW="2222280" imgH="482400" progId="Equation.3">
              <p:embed/>
            </p:oleObj>
          </a:graphicData>
        </a:graphic>
      </p:graphicFrame>
      <p:sp>
        <p:nvSpPr>
          <p:cNvPr id="7" name="矩形 6"/>
          <p:cNvSpPr/>
          <p:nvPr/>
        </p:nvSpPr>
        <p:spPr>
          <a:xfrm>
            <a:off x="285720" y="4071942"/>
            <a:ext cx="87154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二、方差</a:t>
            </a: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800" b="1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方差：指观测值取值与其平均值的离散程度，用       或    表示。</a:t>
            </a:r>
          </a:p>
        </p:txBody>
      </p:sp>
      <p:sp>
        <p:nvSpPr>
          <p:cNvPr id="8" name="矩形 7"/>
          <p:cNvSpPr/>
          <p:nvPr/>
        </p:nvSpPr>
        <p:spPr>
          <a:xfrm>
            <a:off x="357158" y="6143644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方差</a:t>
            </a:r>
            <a:r>
              <a:rPr lang="en-US" altLang="zh-CN" sz="2800" b="1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2800" b="1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离散度</a:t>
            </a:r>
            <a:r>
              <a:rPr lang="en-US" altLang="zh-CN" sz="2800" b="1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2800" b="1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大，意味着精度低。</a:t>
            </a:r>
          </a:p>
        </p:txBody>
      </p:sp>
      <p:graphicFrame>
        <p:nvGraphicFramePr>
          <p:cNvPr id="95236" name="Object 3"/>
          <p:cNvGraphicFramePr>
            <a:graphicFrameLocks noChangeAspect="1"/>
          </p:cNvGraphicFramePr>
          <p:nvPr/>
        </p:nvGraphicFramePr>
        <p:xfrm>
          <a:off x="7929586" y="4929198"/>
          <a:ext cx="1052513" cy="590550"/>
        </p:xfrm>
        <a:graphic>
          <a:graphicData uri="http://schemas.openxmlformats.org/presentationml/2006/ole">
            <p:oleObj spid="_x0000_s106500" name="公式" r:id="rId5" imgW="393480" imgH="215640" progId="Equation.3">
              <p:embed/>
            </p:oleObj>
          </a:graphicData>
        </a:graphic>
      </p:graphicFrame>
      <p:graphicFrame>
        <p:nvGraphicFramePr>
          <p:cNvPr id="95237" name="Object 3"/>
          <p:cNvGraphicFramePr>
            <a:graphicFrameLocks noChangeAspect="1"/>
          </p:cNvGraphicFramePr>
          <p:nvPr/>
        </p:nvGraphicFramePr>
        <p:xfrm>
          <a:off x="785786" y="5500702"/>
          <a:ext cx="611187" cy="639763"/>
        </p:xfrm>
        <a:graphic>
          <a:graphicData uri="http://schemas.openxmlformats.org/presentationml/2006/ole">
            <p:oleObj spid="_x0000_s106501" name="公式" r:id="rId6" imgW="228600" imgH="228600" progId="Equation.3">
              <p:embed/>
            </p:oleObj>
          </a:graphicData>
        </a:graphic>
      </p:graphicFrame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7A0DB9-90DC-4B54-B895-C8EDC9E3649A}" type="slidenum">
              <a:rPr lang="en-US" altLang="zh-CN" smtClean="0"/>
              <a:pPr/>
              <a:t>30</a:t>
            </a:fld>
            <a:endParaRPr lang="en-US" altLang="zh-CN" smtClean="0"/>
          </a:p>
        </p:txBody>
      </p:sp>
      <p:sp>
        <p:nvSpPr>
          <p:cNvPr id="3072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929190" cy="714356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/>
              <a:t>3.3  权与</a:t>
            </a:r>
            <a:r>
              <a:rPr sz="3200" smtClean="0"/>
              <a:t>定</a:t>
            </a:r>
            <a:r>
              <a:rPr lang="en-US" altLang="zh-CN" sz="3200" smtClean="0"/>
              <a:t>权的</a:t>
            </a:r>
            <a:r>
              <a:rPr sz="3200" smtClean="0"/>
              <a:t>常用方法</a:t>
            </a:r>
            <a:endParaRPr lang="en-US" altLang="zh-CN" sz="3200" smtClean="0"/>
          </a:p>
        </p:txBody>
      </p:sp>
      <p:sp>
        <p:nvSpPr>
          <p:cNvPr id="30725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FF0000"/>
                </a:solidFill>
              </a:rPr>
              <a:t>    </a:t>
            </a:r>
            <a:r>
              <a:rPr lang="zh-CN" altLang="en-US" sz="2400" b="1" smtClean="0">
                <a:solidFill>
                  <a:schemeClr val="tx1"/>
                </a:solidFill>
              </a:rPr>
              <a:t>一定的观测条件      确定的误差分布 </a:t>
            </a:r>
            <a:r>
              <a:rPr lang="zh-CN" altLang="en-US" sz="2400" b="1" smtClean="0">
                <a:solidFill>
                  <a:schemeClr val="tx1"/>
                </a:solidFill>
                <a:sym typeface="Wingdings 3" pitchFamily="18" charset="2"/>
              </a:rPr>
              <a:t>     </a:t>
            </a:r>
            <a:r>
              <a:rPr lang="zh-CN" altLang="en-US" sz="2400" b="1" smtClean="0">
                <a:solidFill>
                  <a:schemeClr val="tx1"/>
                </a:solidFill>
              </a:rPr>
              <a:t>确定的精度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比较观测值之间的精度可用：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（</a:t>
            </a:r>
            <a:r>
              <a:rPr lang="en-US" altLang="zh-CN" sz="2400" smtClean="0">
                <a:solidFill>
                  <a:schemeClr val="tx1"/>
                </a:solidFill>
                <a:sym typeface="Wingdings 3" pitchFamily="18" charset="2"/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）</a:t>
            </a:r>
            <a:r>
              <a:rPr lang="zh-CN" altLang="en-US" sz="2400" b="1" smtClean="0">
                <a:solidFill>
                  <a:schemeClr val="tx1"/>
                </a:solidFill>
                <a:sym typeface="Wingdings 3" pitchFamily="18" charset="2"/>
              </a:rPr>
              <a:t>方差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－－表示观测值精度的绝对数字指标；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（</a:t>
            </a:r>
            <a:r>
              <a:rPr lang="en-US" altLang="zh-CN" sz="2400" smtClean="0">
                <a:solidFill>
                  <a:schemeClr val="tx1"/>
                </a:solidFill>
                <a:sym typeface="Wingdings 3" pitchFamily="18" charset="2"/>
              </a:rPr>
              <a:t>2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）</a:t>
            </a:r>
            <a:r>
              <a:rPr lang="zh-CN" altLang="en-US" sz="2400" b="1" smtClean="0">
                <a:solidFill>
                  <a:schemeClr val="tx1"/>
                </a:solidFill>
                <a:sym typeface="Wingdings 3" pitchFamily="18" charset="2"/>
              </a:rPr>
              <a:t>权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－－表示观测值间精度的相对数字指标。</a:t>
            </a: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Wingdings 3" pitchFamily="18" charset="2"/>
              </a:rPr>
              <a:t>一、权的定义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设有观测值</a:t>
            </a:r>
            <a:r>
              <a:rPr lang="en-US" altLang="zh-CN" sz="2400" i="1" smtClean="0">
                <a:solidFill>
                  <a:schemeClr val="tx1"/>
                </a:solidFill>
                <a:sym typeface="Wingdings 3" pitchFamily="18" charset="2"/>
              </a:rPr>
              <a:t>L</a:t>
            </a:r>
            <a:r>
              <a:rPr lang="en-US" altLang="zh-CN" sz="2400" i="1" baseline="-25000" smtClean="0">
                <a:solidFill>
                  <a:schemeClr val="tx1"/>
                </a:solidFill>
                <a:sym typeface="Wingdings 3" pitchFamily="18" charset="2"/>
              </a:rPr>
              <a:t>i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，</a:t>
            </a:r>
            <a:r>
              <a:rPr lang="zh-CN" altLang="zh-CN" sz="2400" smtClean="0">
                <a:solidFill>
                  <a:schemeClr val="tx1"/>
                </a:solidFill>
                <a:sym typeface="Wingdings 3" pitchFamily="18" charset="2"/>
              </a:rPr>
              <a:t>其方差为</a:t>
            </a:r>
            <a:r>
              <a:rPr lang="zh-CN" altLang="zh-CN" sz="2400" i="1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en-US" altLang="zh-CN" sz="2400" i="1" baseline="-25000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en-US" altLang="zh-CN" sz="2400" baseline="3000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，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如任选一常数</a:t>
            </a:r>
            <a:r>
              <a:rPr lang="zh-CN" altLang="zh-CN" sz="2400" i="1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zh-CN" altLang="zh-CN" sz="2400" baseline="-25000" smtClean="0">
                <a:solidFill>
                  <a:schemeClr val="tx1"/>
                </a:solidFill>
                <a:sym typeface="Symbol" pitchFamily="18" charset="2"/>
              </a:rPr>
              <a:t>0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，则定义：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   </a:t>
            </a:r>
            <a:r>
              <a:rPr lang="zh-CN" altLang="en-US" sz="2400" b="1" smtClean="0">
                <a:solidFill>
                  <a:schemeClr val="tx1"/>
                </a:solidFill>
                <a:sym typeface="Symbol" pitchFamily="18" charset="2"/>
              </a:rPr>
              <a:t>观测值</a:t>
            </a:r>
            <a:r>
              <a:rPr lang="en-US" altLang="zh-CN" sz="2400" b="1" i="1" smtClean="0">
                <a:solidFill>
                  <a:schemeClr val="tx1"/>
                </a:solidFill>
                <a:sym typeface="Symbol" pitchFamily="18" charset="2"/>
              </a:rPr>
              <a:t>L</a:t>
            </a:r>
            <a:r>
              <a:rPr lang="en-US" altLang="zh-CN" sz="2400" b="1" i="1" baseline="-25000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zh-CN" altLang="en-US" sz="2400" b="1" smtClean="0">
                <a:solidFill>
                  <a:schemeClr val="tx1"/>
                </a:solidFill>
                <a:sym typeface="Symbol" pitchFamily="18" charset="2"/>
              </a:rPr>
              <a:t>的权为  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   </a:t>
            </a:r>
            <a:endParaRPr lang="en-US" altLang="zh-CN" sz="2400" smtClean="0">
              <a:solidFill>
                <a:schemeClr val="tx1"/>
              </a:solidFill>
            </a:endParaRPr>
          </a:p>
        </p:txBody>
      </p:sp>
      <p:graphicFrame>
        <p:nvGraphicFramePr>
          <p:cNvPr id="30722" name="Object 2052"/>
          <p:cNvGraphicFramePr>
            <a:graphicFrameLocks noChangeAspect="1"/>
          </p:cNvGraphicFramePr>
          <p:nvPr/>
        </p:nvGraphicFramePr>
        <p:xfrm>
          <a:off x="2714612" y="5357826"/>
          <a:ext cx="1285884" cy="1028950"/>
        </p:xfrm>
        <a:graphic>
          <a:graphicData uri="http://schemas.openxmlformats.org/presentationml/2006/ole">
            <p:oleObj spid="_x0000_s52226" name="公式" r:id="rId3" imgW="571320" imgH="457200" progId="Equation.3">
              <p:embed/>
            </p:oleObj>
          </a:graphicData>
        </a:graphic>
      </p:graphicFrame>
      <p:sp>
        <p:nvSpPr>
          <p:cNvPr id="6" name="右箭头 5"/>
          <p:cNvSpPr/>
          <p:nvPr/>
        </p:nvSpPr>
        <p:spPr>
          <a:xfrm>
            <a:off x="2643174" y="1142984"/>
            <a:ext cx="285752" cy="14287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右箭头 8"/>
          <p:cNvSpPr/>
          <p:nvPr/>
        </p:nvSpPr>
        <p:spPr>
          <a:xfrm>
            <a:off x="5286380" y="1142984"/>
            <a:ext cx="285752" cy="14287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B1755F-F874-4E01-962F-3CA26E8A7228}" type="slidenum">
              <a:rPr lang="en-US" altLang="zh-CN" smtClean="0"/>
              <a:pPr/>
              <a:t>31</a:t>
            </a:fld>
            <a:endParaRPr lang="en-US" altLang="zh-CN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0"/>
            <a:ext cx="8929718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</a:rPr>
              <a:t>观测值之间的权之比：</a:t>
            </a:r>
          </a:p>
          <a:p>
            <a:pPr eaLnBrk="1" hangingPunct="1">
              <a:buNone/>
            </a:pPr>
            <a:endParaRPr lang="zh-CN" altLang="en-US" sz="24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zh-CN" altLang="en-US" sz="24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</a:rPr>
              <a:t>可见，权之比为方差的倒数之比。</a:t>
            </a:r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方差越小 </a:t>
            </a:r>
            <a:r>
              <a:rPr lang="zh-CN" altLang="en-US" sz="2400" b="1" smtClean="0">
                <a:solidFill>
                  <a:schemeClr val="tx1"/>
                </a:solidFill>
                <a:sym typeface="Wingdings 3" pitchFamily="18" charset="2"/>
              </a:rPr>
              <a:t>    权越大     精度越高。</a:t>
            </a:r>
          </a:p>
          <a:p>
            <a:pPr eaLnBrk="1" hangingPunct="1">
              <a:buNone/>
            </a:pPr>
            <a:endParaRPr lang="zh-CN" altLang="en-US" b="1" smtClean="0">
              <a:sym typeface="Wingdings 3" pitchFamily="18" charset="2"/>
            </a:endParaRPr>
          </a:p>
          <a:p>
            <a:pPr eaLnBrk="1" hangingPunct="1">
              <a:buNone/>
            </a:pPr>
            <a:r>
              <a:rPr lang="zh-CN" altLang="zh-CN" sz="2400" b="1" i="1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en-US" altLang="zh-CN" sz="2400" b="1" i="1" baseline="-25000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en-US" altLang="zh-CN" sz="2400" b="1" baseline="3000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  <a:sym typeface="Wingdings 3" pitchFamily="18" charset="2"/>
              </a:rPr>
              <a:t>与</a:t>
            </a:r>
            <a:r>
              <a:rPr lang="zh-CN" altLang="zh-CN" sz="2400" b="1" i="1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zh-CN" altLang="zh-CN" sz="2400" b="1" i="1" baseline="-25000" smtClean="0">
                <a:solidFill>
                  <a:schemeClr val="tx1"/>
                </a:solidFill>
                <a:sym typeface="Symbol" pitchFamily="18" charset="2"/>
              </a:rPr>
              <a:t>0</a:t>
            </a:r>
            <a:r>
              <a:rPr lang="zh-CN" altLang="zh-CN" sz="2400" b="1" baseline="3000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en-US" altLang="zh-CN" sz="2400" smtClean="0">
                <a:solidFill>
                  <a:schemeClr val="tx1"/>
                </a:solidFill>
                <a:sym typeface="Wingdings 3" pitchFamily="18" charset="2"/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：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可为同一种物理量的方差（权无单位）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sym typeface="Wingdings 3" pitchFamily="18" charset="2"/>
              </a:rPr>
              <a:t>也可为不同种类物理量的方差（此时权有单位）</a:t>
            </a:r>
          </a:p>
          <a:p>
            <a:pPr eaLnBrk="1" hangingPunct="1"/>
            <a:endParaRPr lang="en-US" altLang="zh-CN" sz="2400" smtClean="0">
              <a:solidFill>
                <a:schemeClr val="tx1">
                  <a:lumMod val="90000"/>
                  <a:lumOff val="10000"/>
                </a:schemeClr>
              </a:solidFill>
              <a:sym typeface="Wingdings 3" pitchFamily="18" charset="2"/>
            </a:endParaRPr>
          </a:p>
        </p:txBody>
      </p:sp>
      <p:graphicFrame>
        <p:nvGraphicFramePr>
          <p:cNvPr id="31746" name="Object 1032"/>
          <p:cNvGraphicFramePr>
            <a:graphicFrameLocks noChangeAspect="1"/>
          </p:cNvGraphicFramePr>
          <p:nvPr/>
        </p:nvGraphicFramePr>
        <p:xfrm>
          <a:off x="1096963" y="609600"/>
          <a:ext cx="6491287" cy="962025"/>
        </p:xfrm>
        <a:graphic>
          <a:graphicData uri="http://schemas.openxmlformats.org/presentationml/2006/ole">
            <p:oleObj spid="_x0000_s53250" name="公式" r:id="rId3" imgW="3085920" imgH="457200" progId="Equation.3">
              <p:embed/>
            </p:oleObj>
          </a:graphicData>
        </a:graphic>
      </p:graphicFrame>
      <p:sp>
        <p:nvSpPr>
          <p:cNvPr id="5" name="右箭头 4"/>
          <p:cNvSpPr/>
          <p:nvPr/>
        </p:nvSpPr>
        <p:spPr>
          <a:xfrm>
            <a:off x="1571604" y="3214686"/>
            <a:ext cx="357190" cy="14287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2857488" y="3214686"/>
            <a:ext cx="357190" cy="14287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25B826-386C-4A1C-9169-A0F8625890CD}" type="slidenum">
              <a:rPr lang="en-US" altLang="zh-CN" smtClean="0"/>
              <a:pPr/>
              <a:t>32</a:t>
            </a:fld>
            <a:endParaRPr lang="en-US" altLang="zh-CN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86776" cy="6215082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smtClean="0">
                <a:solidFill>
                  <a:srgbClr val="2186B9"/>
                </a:solidFill>
              </a:rPr>
              <a:t>例</a:t>
            </a:r>
            <a:r>
              <a:rPr lang="zh-CN" altLang="en-US" sz="2000" smtClean="0">
                <a:solidFill>
                  <a:schemeClr val="tx1"/>
                </a:solidFill>
              </a:rPr>
              <a:t>：如图水准网，已知</a:t>
            </a:r>
          </a:p>
          <a:p>
            <a:pPr eaLnBrk="1" hangingPunct="1">
              <a:buNone/>
            </a:pPr>
            <a:r>
              <a:rPr lang="en-US" altLang="zh-CN" sz="2000" i="1" smtClean="0">
                <a:solidFill>
                  <a:schemeClr val="tx1"/>
                </a:solidFill>
              </a:rPr>
              <a:t> s</a:t>
            </a:r>
            <a:r>
              <a:rPr lang="en-US" altLang="zh-CN" sz="2000" baseline="-25000" smtClean="0">
                <a:solidFill>
                  <a:schemeClr val="tx1"/>
                </a:solidFill>
              </a:rPr>
              <a:t>1</a:t>
            </a:r>
            <a:r>
              <a:rPr lang="en-US" altLang="zh-CN" sz="2000" smtClean="0">
                <a:solidFill>
                  <a:schemeClr val="tx1"/>
                </a:solidFill>
              </a:rPr>
              <a:t>=1.5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  <a:r>
              <a:rPr lang="en-US" altLang="zh-CN" sz="2000" smtClean="0">
                <a:solidFill>
                  <a:schemeClr val="tx1"/>
                </a:solidFill>
              </a:rPr>
              <a:t>  , </a:t>
            </a:r>
            <a:r>
              <a:rPr lang="en-US" altLang="zh-CN" sz="2000" i="1" smtClean="0">
                <a:solidFill>
                  <a:schemeClr val="tx1"/>
                </a:solidFill>
              </a:rPr>
              <a:t>s</a:t>
            </a:r>
            <a:r>
              <a:rPr lang="en-US" altLang="zh-CN" sz="2000" baseline="-25000" smtClean="0">
                <a:solidFill>
                  <a:schemeClr val="tx1"/>
                </a:solidFill>
              </a:rPr>
              <a:t>2</a:t>
            </a:r>
            <a:r>
              <a:rPr lang="en-US" altLang="zh-CN" sz="2000" smtClean="0">
                <a:solidFill>
                  <a:schemeClr val="tx1"/>
                </a:solidFill>
              </a:rPr>
              <a:t>=2.5</a:t>
            </a:r>
            <a:r>
              <a:rPr lang="en-US" altLang="zh-CN" sz="2000" i="1" smtClean="0">
                <a:solidFill>
                  <a:schemeClr val="tx1"/>
                </a:solidFill>
              </a:rPr>
              <a:t>km </a:t>
            </a:r>
            <a:r>
              <a:rPr lang="en-US" altLang="zh-CN" sz="2000" smtClean="0">
                <a:solidFill>
                  <a:schemeClr val="tx1"/>
                </a:solidFill>
              </a:rPr>
              <a:t>,</a:t>
            </a:r>
            <a:r>
              <a:rPr lang="en-US" altLang="zh-CN" sz="2000" i="1" smtClean="0">
                <a:solidFill>
                  <a:schemeClr val="tx1"/>
                </a:solidFill>
              </a:rPr>
              <a:t> s</a:t>
            </a:r>
            <a:r>
              <a:rPr lang="en-US" altLang="zh-CN" sz="2000" baseline="-25000" smtClean="0">
                <a:solidFill>
                  <a:schemeClr val="tx1"/>
                </a:solidFill>
              </a:rPr>
              <a:t>3</a:t>
            </a:r>
            <a:r>
              <a:rPr lang="en-US" altLang="zh-CN" sz="2000" smtClean="0">
                <a:solidFill>
                  <a:schemeClr val="tx1"/>
                </a:solidFill>
              </a:rPr>
              <a:t>=2.0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  <a:r>
              <a:rPr lang="en-US" altLang="zh-CN" sz="2000" smtClean="0">
                <a:solidFill>
                  <a:schemeClr val="tx1"/>
                </a:solidFill>
              </a:rPr>
              <a:t> ,</a:t>
            </a:r>
            <a:r>
              <a:rPr lang="en-US" altLang="zh-CN" sz="2000" i="1" smtClean="0">
                <a:solidFill>
                  <a:schemeClr val="tx1"/>
                </a:solidFill>
              </a:rPr>
              <a:t>s</a:t>
            </a:r>
            <a:r>
              <a:rPr lang="en-US" altLang="zh-CN" sz="2000" baseline="-25000" smtClean="0">
                <a:solidFill>
                  <a:schemeClr val="tx1"/>
                </a:solidFill>
              </a:rPr>
              <a:t>4</a:t>
            </a:r>
            <a:r>
              <a:rPr lang="en-US" altLang="zh-CN" sz="2000" smtClean="0">
                <a:solidFill>
                  <a:schemeClr val="tx1"/>
                </a:solidFill>
              </a:rPr>
              <a:t>=4.0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  <a:r>
              <a:rPr lang="en-US" altLang="zh-CN" sz="2000" smtClean="0">
                <a:solidFill>
                  <a:schemeClr val="tx1"/>
                </a:solidFill>
              </a:rPr>
              <a:t> ,</a:t>
            </a:r>
            <a:r>
              <a:rPr lang="en-US" altLang="zh-CN" sz="2000" i="1" smtClean="0">
                <a:solidFill>
                  <a:schemeClr val="tx1"/>
                </a:solidFill>
              </a:rPr>
              <a:t> s</a:t>
            </a:r>
            <a:r>
              <a:rPr lang="en-US" altLang="zh-CN" sz="2000" baseline="-25000" smtClean="0">
                <a:solidFill>
                  <a:schemeClr val="tx1"/>
                </a:solidFill>
              </a:rPr>
              <a:t>5</a:t>
            </a:r>
            <a:r>
              <a:rPr lang="en-US" altLang="zh-CN" sz="2000" smtClean="0">
                <a:solidFill>
                  <a:schemeClr val="tx1"/>
                </a:solidFill>
              </a:rPr>
              <a:t>=3.0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/>
                </a:solidFill>
              </a:rPr>
              <a:t>各水准路线每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  <a:r>
              <a:rPr lang="zh-CN" altLang="zh-CN" sz="2000" smtClean="0">
                <a:solidFill>
                  <a:schemeClr val="tx1"/>
                </a:solidFill>
              </a:rPr>
              <a:t>观测精度相同。</a:t>
            </a:r>
            <a:endParaRPr lang="en-US" altLang="zh-CN" sz="20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/>
                </a:solidFill>
              </a:rPr>
              <a:t>求：各高差观测值的权。</a:t>
            </a:r>
            <a:endParaRPr lang="zh-CN" altLang="zh-CN" sz="20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zh-CN" altLang="zh-CN" sz="2000" smtClean="0">
                <a:solidFill>
                  <a:schemeClr val="tx1"/>
                </a:solidFill>
              </a:rPr>
              <a:t>解：设每</a:t>
            </a:r>
            <a:r>
              <a:rPr lang="en-US" altLang="zh-CN" sz="2000" i="1" smtClean="0">
                <a:solidFill>
                  <a:schemeClr val="tx1"/>
                </a:solidFill>
              </a:rPr>
              <a:t>km</a:t>
            </a:r>
            <a:r>
              <a:rPr lang="zh-CN" altLang="zh-CN" sz="2000" smtClean="0">
                <a:solidFill>
                  <a:schemeClr val="tx1"/>
                </a:solidFill>
              </a:rPr>
              <a:t>观测高差中误差为</a:t>
            </a:r>
            <a:r>
              <a:rPr lang="zh-CN" altLang="zh-CN" sz="2000" i="1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en-US" altLang="zh-CN" sz="2000" i="1" baseline="-25000" smtClean="0">
                <a:solidFill>
                  <a:schemeClr val="tx1"/>
                </a:solidFill>
                <a:sym typeface="Symbol" pitchFamily="18" charset="2"/>
              </a:rPr>
              <a:t>km</a:t>
            </a:r>
            <a:endParaRPr lang="en-US" altLang="zh-CN" sz="2000" i="1" smtClean="0">
              <a:solidFill>
                <a:schemeClr val="tx1"/>
              </a:solidFill>
              <a:sym typeface="Symbol" pitchFamily="18" charset="2"/>
            </a:endParaRPr>
          </a:p>
          <a:p>
            <a:pPr eaLnBrk="1" hangingPunct="1"/>
            <a:endParaRPr lang="en-US" altLang="zh-CN" smtClean="0">
              <a:sym typeface="Symbol" pitchFamily="18" charset="2"/>
            </a:endParaRPr>
          </a:p>
        </p:txBody>
      </p:sp>
      <p:sp>
        <p:nvSpPr>
          <p:cNvPr id="32773" name="AutoShape 4"/>
          <p:cNvSpPr>
            <a:spLocks noChangeArrowheads="1"/>
          </p:cNvSpPr>
          <p:nvPr/>
        </p:nvSpPr>
        <p:spPr bwMode="auto">
          <a:xfrm>
            <a:off x="5857884" y="2285992"/>
            <a:ext cx="152408" cy="138106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4" name="AutoShape 5"/>
          <p:cNvSpPr>
            <a:spLocks noChangeArrowheads="1"/>
          </p:cNvSpPr>
          <p:nvPr/>
        </p:nvSpPr>
        <p:spPr bwMode="auto">
          <a:xfrm>
            <a:off x="8715404" y="2357430"/>
            <a:ext cx="142876" cy="142876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5" name="AutoShape 6"/>
          <p:cNvSpPr>
            <a:spLocks noChangeArrowheads="1"/>
          </p:cNvSpPr>
          <p:nvPr/>
        </p:nvSpPr>
        <p:spPr bwMode="auto">
          <a:xfrm>
            <a:off x="7072330" y="1214422"/>
            <a:ext cx="76200" cy="762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776" name="AutoShape 7"/>
          <p:cNvSpPr>
            <a:spLocks noChangeArrowheads="1"/>
          </p:cNvSpPr>
          <p:nvPr/>
        </p:nvSpPr>
        <p:spPr bwMode="auto">
          <a:xfrm>
            <a:off x="7572396" y="3500438"/>
            <a:ext cx="76200" cy="76200"/>
          </a:xfrm>
          <a:prstGeom prst="octagon">
            <a:avLst>
              <a:gd name="adj" fmla="val 2928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32770" name="Object 21"/>
          <p:cNvGraphicFramePr>
            <a:graphicFrameLocks noChangeAspect="1"/>
          </p:cNvGraphicFramePr>
          <p:nvPr/>
        </p:nvGraphicFramePr>
        <p:xfrm>
          <a:off x="285720" y="2714620"/>
          <a:ext cx="6064250" cy="1579563"/>
        </p:xfrm>
        <a:graphic>
          <a:graphicData uri="http://schemas.openxmlformats.org/presentationml/2006/ole">
            <p:oleObj spid="_x0000_s54274" name="公式" r:id="rId3" imgW="3657600" imgH="952200" progId="Equation.3">
              <p:embed/>
            </p:oleObj>
          </a:graphicData>
        </a:graphic>
      </p:graphicFrame>
      <p:sp>
        <p:nvSpPr>
          <p:cNvPr id="32782" name="Text Box 11"/>
          <p:cNvSpPr txBox="1">
            <a:spLocks noChangeArrowheads="1"/>
          </p:cNvSpPr>
          <p:nvPr/>
        </p:nvSpPr>
        <p:spPr bwMode="auto">
          <a:xfrm>
            <a:off x="6000760" y="1214422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i="1"/>
              <a:t>h</a:t>
            </a:r>
            <a:r>
              <a:rPr lang="en-US" altLang="zh-CN" baseline="-25000"/>
              <a:t>1</a:t>
            </a:r>
          </a:p>
        </p:txBody>
      </p:sp>
      <p:sp>
        <p:nvSpPr>
          <p:cNvPr id="32783" name="Text Box 12"/>
          <p:cNvSpPr txBox="1">
            <a:spLocks noChangeArrowheads="1"/>
          </p:cNvSpPr>
          <p:nvPr/>
        </p:nvSpPr>
        <p:spPr bwMode="auto">
          <a:xfrm>
            <a:off x="6156325" y="2781300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i="1"/>
              <a:t>h</a:t>
            </a:r>
            <a:r>
              <a:rPr lang="en-US" altLang="zh-CN" baseline="-25000"/>
              <a:t>5</a:t>
            </a:r>
          </a:p>
        </p:txBody>
      </p:sp>
      <p:sp>
        <p:nvSpPr>
          <p:cNvPr id="32784" name="Text Box 13"/>
          <p:cNvSpPr txBox="1">
            <a:spLocks noChangeArrowheads="1"/>
          </p:cNvSpPr>
          <p:nvPr/>
        </p:nvSpPr>
        <p:spPr bwMode="auto">
          <a:xfrm>
            <a:off x="7451725" y="2133600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i="1"/>
              <a:t>h</a:t>
            </a:r>
            <a:r>
              <a:rPr lang="en-US" altLang="zh-CN" baseline="-25000"/>
              <a:t>4</a:t>
            </a:r>
          </a:p>
        </p:txBody>
      </p:sp>
      <p:sp>
        <p:nvSpPr>
          <p:cNvPr id="32785" name="Text Box 14"/>
          <p:cNvSpPr txBox="1">
            <a:spLocks noChangeArrowheads="1"/>
          </p:cNvSpPr>
          <p:nvPr/>
        </p:nvSpPr>
        <p:spPr bwMode="auto">
          <a:xfrm>
            <a:off x="8072462" y="3214686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i="1"/>
              <a:t>h</a:t>
            </a:r>
            <a:r>
              <a:rPr lang="en-US" altLang="zh-CN" baseline="-25000"/>
              <a:t>3</a:t>
            </a:r>
          </a:p>
        </p:txBody>
      </p:sp>
      <p:sp>
        <p:nvSpPr>
          <p:cNvPr id="32786" name="Text Box 15"/>
          <p:cNvSpPr txBox="1">
            <a:spLocks noChangeArrowheads="1"/>
          </p:cNvSpPr>
          <p:nvPr/>
        </p:nvSpPr>
        <p:spPr bwMode="auto">
          <a:xfrm>
            <a:off x="8215338" y="1214422"/>
            <a:ext cx="576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i="1"/>
              <a:t>h</a:t>
            </a:r>
            <a:r>
              <a:rPr lang="en-US" altLang="zh-CN" baseline="-25000"/>
              <a:t>2</a:t>
            </a:r>
          </a:p>
        </p:txBody>
      </p:sp>
      <p:graphicFrame>
        <p:nvGraphicFramePr>
          <p:cNvPr id="54275" name="Object 6"/>
          <p:cNvGraphicFramePr>
            <a:graphicFrameLocks noChangeAspect="1"/>
          </p:cNvGraphicFramePr>
          <p:nvPr/>
        </p:nvGraphicFramePr>
        <p:xfrm>
          <a:off x="214282" y="4286256"/>
          <a:ext cx="6215106" cy="1494086"/>
        </p:xfrm>
        <a:graphic>
          <a:graphicData uri="http://schemas.openxmlformats.org/presentationml/2006/ole">
            <p:oleObj spid="_x0000_s54275" name="公式" r:id="rId4" imgW="3593880" imgH="863280" progId="Equation.3">
              <p:embed/>
            </p:oleObj>
          </a:graphicData>
        </a:graphic>
      </p:graphicFrame>
      <p:sp>
        <p:nvSpPr>
          <p:cNvPr id="25" name="矩形 24"/>
          <p:cNvSpPr/>
          <p:nvPr/>
        </p:nvSpPr>
        <p:spPr>
          <a:xfrm>
            <a:off x="142844" y="5857892"/>
            <a:ext cx="83582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400" b="1" smtClean="0">
                <a:solidFill>
                  <a:srgbClr val="00B050"/>
                </a:solidFill>
                <a:latin typeface="+mj-ea"/>
                <a:ea typeface="+mj-ea"/>
              </a:rPr>
              <a:t>可见虽然由于</a:t>
            </a:r>
            <a:r>
              <a:rPr lang="zh-CN" altLang="zh-CN" sz="2400" b="1" i="1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</a:t>
            </a:r>
            <a:r>
              <a:rPr lang="zh-CN" altLang="zh-CN" sz="2400" b="1" baseline="-25000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0</a:t>
            </a:r>
            <a:r>
              <a:rPr lang="zh-CN" altLang="en-US" sz="2400" b="1" smtClean="0">
                <a:solidFill>
                  <a:srgbClr val="00B050"/>
                </a:solidFill>
                <a:latin typeface="+mj-ea"/>
                <a:ea typeface="+mj-ea"/>
              </a:rPr>
              <a:t>取值</a:t>
            </a:r>
            <a:r>
              <a:rPr lang="zh-CN" altLang="zh-CN" sz="2400" b="1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不同而</a:t>
            </a:r>
            <a:r>
              <a:rPr lang="zh-CN" altLang="en-US" sz="2400" b="1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权</a:t>
            </a:r>
            <a:r>
              <a:rPr lang="en-US" altLang="zh-CN" sz="2400" b="1" i="1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p</a:t>
            </a:r>
            <a:r>
              <a:rPr lang="en-US" altLang="zh-CN" sz="2400" b="1" i="1" baseline="-25000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i</a:t>
            </a:r>
            <a:r>
              <a:rPr lang="zh-CN" altLang="en-US" sz="2400" b="1" smtClean="0">
                <a:solidFill>
                  <a:srgbClr val="00B050"/>
                </a:solidFill>
                <a:latin typeface="+mj-ea"/>
                <a:ea typeface="+mj-ea"/>
                <a:sym typeface="Symbol" pitchFamily="18" charset="2"/>
              </a:rPr>
              <a:t>不同，但权之间的比例关系是不变的。</a:t>
            </a:r>
          </a:p>
        </p:txBody>
      </p:sp>
      <p:sp>
        <p:nvSpPr>
          <p:cNvPr id="37" name="任意多边形 36"/>
          <p:cNvSpPr/>
          <p:nvPr/>
        </p:nvSpPr>
        <p:spPr>
          <a:xfrm>
            <a:off x="5700889" y="2472267"/>
            <a:ext cx="56444" cy="41392"/>
          </a:xfrm>
          <a:custGeom>
            <a:avLst/>
            <a:gdLst>
              <a:gd name="connsiteX0" fmla="*/ 0 w 56444"/>
              <a:gd name="connsiteY0" fmla="*/ 0 h 41392"/>
              <a:gd name="connsiteX1" fmla="*/ 56444 w 56444"/>
              <a:gd name="connsiteY1" fmla="*/ 33866 h 41392"/>
              <a:gd name="connsiteX2" fmla="*/ 0 w 56444"/>
              <a:gd name="connsiteY2" fmla="*/ 0 h 4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444" h="41392">
                <a:moveTo>
                  <a:pt x="0" y="0"/>
                </a:moveTo>
                <a:cubicBezTo>
                  <a:pt x="0" y="0"/>
                  <a:pt x="56444" y="26340"/>
                  <a:pt x="56444" y="33866"/>
                </a:cubicBezTo>
                <a:cubicBezTo>
                  <a:pt x="56444" y="41392"/>
                  <a:pt x="0" y="0"/>
                  <a:pt x="0" y="0"/>
                </a:cubicBezTo>
                <a:close/>
              </a:path>
            </a:pathLst>
          </a:custGeom>
          <a:solidFill>
            <a:schemeClr val="tx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5964948" y="1285860"/>
            <a:ext cx="1153348" cy="1049866"/>
          </a:xfrm>
          <a:custGeom>
            <a:avLst/>
            <a:gdLst>
              <a:gd name="connsiteX0" fmla="*/ 0 w 1153348"/>
              <a:gd name="connsiteY0" fmla="*/ 1049866 h 1049866"/>
              <a:gd name="connsiteX1" fmla="*/ 191911 w 1153348"/>
              <a:gd name="connsiteY1" fmla="*/ 587022 h 1049866"/>
              <a:gd name="connsiteX2" fmla="*/ 203200 w 1153348"/>
              <a:gd name="connsiteY2" fmla="*/ 587022 h 1049866"/>
              <a:gd name="connsiteX3" fmla="*/ 349956 w 1153348"/>
              <a:gd name="connsiteY3" fmla="*/ 282222 h 1049866"/>
              <a:gd name="connsiteX4" fmla="*/ 767645 w 1153348"/>
              <a:gd name="connsiteY4" fmla="*/ 124177 h 1049866"/>
              <a:gd name="connsiteX5" fmla="*/ 1095022 w 1153348"/>
              <a:gd name="connsiteY5" fmla="*/ 22577 h 1049866"/>
              <a:gd name="connsiteX6" fmla="*/ 1117600 w 1153348"/>
              <a:gd name="connsiteY6" fmla="*/ 0 h 1049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348" h="1049866">
                <a:moveTo>
                  <a:pt x="0" y="1049866"/>
                </a:moveTo>
                <a:cubicBezTo>
                  <a:pt x="63970" y="895585"/>
                  <a:pt x="158044" y="664163"/>
                  <a:pt x="191911" y="587022"/>
                </a:cubicBezTo>
                <a:cubicBezTo>
                  <a:pt x="225778" y="509881"/>
                  <a:pt x="176859" y="637822"/>
                  <a:pt x="203200" y="587022"/>
                </a:cubicBezTo>
                <a:cubicBezTo>
                  <a:pt x="229541" y="536222"/>
                  <a:pt x="255882" y="359363"/>
                  <a:pt x="349956" y="282222"/>
                </a:cubicBezTo>
                <a:cubicBezTo>
                  <a:pt x="444030" y="205081"/>
                  <a:pt x="643468" y="167451"/>
                  <a:pt x="767645" y="124177"/>
                </a:cubicBezTo>
                <a:cubicBezTo>
                  <a:pt x="891822" y="80903"/>
                  <a:pt x="1036696" y="43273"/>
                  <a:pt x="1095022" y="22577"/>
                </a:cubicBezTo>
                <a:cubicBezTo>
                  <a:pt x="1153348" y="1881"/>
                  <a:pt x="1117600" y="0"/>
                  <a:pt x="1117600" y="0"/>
                </a:cubicBezTo>
              </a:path>
            </a:pathLst>
          </a:cu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7145867" y="1253067"/>
            <a:ext cx="1693333" cy="1151466"/>
          </a:xfrm>
          <a:custGeom>
            <a:avLst/>
            <a:gdLst>
              <a:gd name="connsiteX0" fmla="*/ 0 w 1693333"/>
              <a:gd name="connsiteY0" fmla="*/ 0 h 1151466"/>
              <a:gd name="connsiteX1" fmla="*/ 519289 w 1693333"/>
              <a:gd name="connsiteY1" fmla="*/ 158044 h 1151466"/>
              <a:gd name="connsiteX2" fmla="*/ 959555 w 1693333"/>
              <a:gd name="connsiteY2" fmla="*/ 248355 h 1151466"/>
              <a:gd name="connsiteX3" fmla="*/ 1343377 w 1693333"/>
              <a:gd name="connsiteY3" fmla="*/ 474133 h 1151466"/>
              <a:gd name="connsiteX4" fmla="*/ 1524000 w 1693333"/>
              <a:gd name="connsiteY4" fmla="*/ 688622 h 1151466"/>
              <a:gd name="connsiteX5" fmla="*/ 1614311 w 1693333"/>
              <a:gd name="connsiteY5" fmla="*/ 948266 h 1151466"/>
              <a:gd name="connsiteX6" fmla="*/ 1682044 w 1693333"/>
              <a:gd name="connsiteY6" fmla="*/ 1117600 h 1151466"/>
              <a:gd name="connsiteX7" fmla="*/ 1682044 w 1693333"/>
              <a:gd name="connsiteY7" fmla="*/ 1128889 h 1151466"/>
              <a:gd name="connsiteX8" fmla="*/ 1693333 w 1693333"/>
              <a:gd name="connsiteY8" fmla="*/ 1151466 h 1151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93333" h="1151466">
                <a:moveTo>
                  <a:pt x="0" y="0"/>
                </a:moveTo>
                <a:cubicBezTo>
                  <a:pt x="179681" y="58326"/>
                  <a:pt x="359363" y="116652"/>
                  <a:pt x="519289" y="158044"/>
                </a:cubicBezTo>
                <a:cubicBezTo>
                  <a:pt x="679215" y="199437"/>
                  <a:pt x="822207" y="195673"/>
                  <a:pt x="959555" y="248355"/>
                </a:cubicBezTo>
                <a:cubicBezTo>
                  <a:pt x="1096903" y="301037"/>
                  <a:pt x="1249303" y="400755"/>
                  <a:pt x="1343377" y="474133"/>
                </a:cubicBezTo>
                <a:cubicBezTo>
                  <a:pt x="1437451" y="547511"/>
                  <a:pt x="1478844" y="609600"/>
                  <a:pt x="1524000" y="688622"/>
                </a:cubicBezTo>
                <a:cubicBezTo>
                  <a:pt x="1569156" y="767644"/>
                  <a:pt x="1587970" y="876770"/>
                  <a:pt x="1614311" y="948266"/>
                </a:cubicBezTo>
                <a:cubicBezTo>
                  <a:pt x="1640652" y="1019762"/>
                  <a:pt x="1670755" y="1087496"/>
                  <a:pt x="1682044" y="1117600"/>
                </a:cubicBezTo>
                <a:cubicBezTo>
                  <a:pt x="1693333" y="1147704"/>
                  <a:pt x="1680163" y="1123245"/>
                  <a:pt x="1682044" y="1128889"/>
                </a:cubicBezTo>
                <a:cubicBezTo>
                  <a:pt x="1683925" y="1134533"/>
                  <a:pt x="1688629" y="1142999"/>
                  <a:pt x="1693333" y="1151466"/>
                </a:cubicBezTo>
              </a:path>
            </a:pathLst>
          </a:cu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7145867" y="1275644"/>
            <a:ext cx="530578" cy="2269067"/>
          </a:xfrm>
          <a:custGeom>
            <a:avLst/>
            <a:gdLst>
              <a:gd name="connsiteX0" fmla="*/ 0 w 530578"/>
              <a:gd name="connsiteY0" fmla="*/ 0 h 2269067"/>
              <a:gd name="connsiteX1" fmla="*/ 90311 w 530578"/>
              <a:gd name="connsiteY1" fmla="*/ 485423 h 2269067"/>
              <a:gd name="connsiteX2" fmla="*/ 338666 w 530578"/>
              <a:gd name="connsiteY2" fmla="*/ 1061156 h 2269067"/>
              <a:gd name="connsiteX3" fmla="*/ 440266 w 530578"/>
              <a:gd name="connsiteY3" fmla="*/ 1388534 h 2269067"/>
              <a:gd name="connsiteX4" fmla="*/ 519289 w 530578"/>
              <a:gd name="connsiteY4" fmla="*/ 1648178 h 2269067"/>
              <a:gd name="connsiteX5" fmla="*/ 508000 w 530578"/>
              <a:gd name="connsiteY5" fmla="*/ 2088445 h 2269067"/>
              <a:gd name="connsiteX6" fmla="*/ 474133 w 530578"/>
              <a:gd name="connsiteY6" fmla="*/ 2269067 h 2269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0578" h="2269067">
                <a:moveTo>
                  <a:pt x="0" y="0"/>
                </a:moveTo>
                <a:cubicBezTo>
                  <a:pt x="16933" y="154282"/>
                  <a:pt x="33867" y="308564"/>
                  <a:pt x="90311" y="485423"/>
                </a:cubicBezTo>
                <a:cubicBezTo>
                  <a:pt x="146755" y="662282"/>
                  <a:pt x="280340" y="910638"/>
                  <a:pt x="338666" y="1061156"/>
                </a:cubicBezTo>
                <a:cubicBezTo>
                  <a:pt x="396992" y="1211674"/>
                  <a:pt x="410162" y="1290697"/>
                  <a:pt x="440266" y="1388534"/>
                </a:cubicBezTo>
                <a:cubicBezTo>
                  <a:pt x="470370" y="1486371"/>
                  <a:pt x="508000" y="1531526"/>
                  <a:pt x="519289" y="1648178"/>
                </a:cubicBezTo>
                <a:cubicBezTo>
                  <a:pt x="530578" y="1764830"/>
                  <a:pt x="515526" y="1984964"/>
                  <a:pt x="508000" y="2088445"/>
                </a:cubicBezTo>
                <a:cubicBezTo>
                  <a:pt x="500474" y="2191926"/>
                  <a:pt x="487303" y="2230496"/>
                  <a:pt x="474133" y="2269067"/>
                </a:cubicBezTo>
              </a:path>
            </a:pathLst>
          </a:cu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5968687" y="2406803"/>
            <a:ext cx="1685808" cy="1110074"/>
          </a:xfrm>
          <a:custGeom>
            <a:avLst/>
            <a:gdLst>
              <a:gd name="connsiteX0" fmla="*/ 0 w 1685808"/>
              <a:gd name="connsiteY0" fmla="*/ 0 h 1110074"/>
              <a:gd name="connsiteX1" fmla="*/ 158045 w 1685808"/>
              <a:gd name="connsiteY1" fmla="*/ 417689 h 1110074"/>
              <a:gd name="connsiteX2" fmla="*/ 383823 w 1685808"/>
              <a:gd name="connsiteY2" fmla="*/ 790222 h 1110074"/>
              <a:gd name="connsiteX3" fmla="*/ 632178 w 1685808"/>
              <a:gd name="connsiteY3" fmla="*/ 936978 h 1110074"/>
              <a:gd name="connsiteX4" fmla="*/ 1241778 w 1685808"/>
              <a:gd name="connsiteY4" fmla="*/ 1061155 h 1110074"/>
              <a:gd name="connsiteX5" fmla="*/ 1580445 w 1685808"/>
              <a:gd name="connsiteY5" fmla="*/ 1095022 h 1110074"/>
              <a:gd name="connsiteX6" fmla="*/ 1659467 w 1685808"/>
              <a:gd name="connsiteY6" fmla="*/ 1106311 h 1110074"/>
              <a:gd name="connsiteX7" fmla="*/ 1682045 w 1685808"/>
              <a:gd name="connsiteY7" fmla="*/ 1106311 h 1110074"/>
              <a:gd name="connsiteX8" fmla="*/ 1682045 w 1685808"/>
              <a:gd name="connsiteY8" fmla="*/ 1083733 h 1110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85808" h="1110074">
                <a:moveTo>
                  <a:pt x="0" y="0"/>
                </a:moveTo>
                <a:cubicBezTo>
                  <a:pt x="47037" y="142992"/>
                  <a:pt x="94075" y="285985"/>
                  <a:pt x="158045" y="417689"/>
                </a:cubicBezTo>
                <a:cubicBezTo>
                  <a:pt x="222015" y="549393"/>
                  <a:pt x="304801" y="703674"/>
                  <a:pt x="383823" y="790222"/>
                </a:cubicBezTo>
                <a:cubicBezTo>
                  <a:pt x="462845" y="876770"/>
                  <a:pt x="489186" y="891823"/>
                  <a:pt x="632178" y="936978"/>
                </a:cubicBezTo>
                <a:cubicBezTo>
                  <a:pt x="775170" y="982133"/>
                  <a:pt x="1083734" y="1034814"/>
                  <a:pt x="1241778" y="1061155"/>
                </a:cubicBezTo>
                <a:cubicBezTo>
                  <a:pt x="1399823" y="1087496"/>
                  <a:pt x="1510830" y="1087496"/>
                  <a:pt x="1580445" y="1095022"/>
                </a:cubicBezTo>
                <a:cubicBezTo>
                  <a:pt x="1650060" y="1102548"/>
                  <a:pt x="1642534" y="1104430"/>
                  <a:pt x="1659467" y="1106311"/>
                </a:cubicBezTo>
                <a:cubicBezTo>
                  <a:pt x="1676400" y="1108192"/>
                  <a:pt x="1678282" y="1110074"/>
                  <a:pt x="1682045" y="1106311"/>
                </a:cubicBezTo>
                <a:cubicBezTo>
                  <a:pt x="1685808" y="1102548"/>
                  <a:pt x="1683926" y="1093140"/>
                  <a:pt x="1682045" y="1083733"/>
                </a:cubicBezTo>
              </a:path>
            </a:pathLst>
          </a:cu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7627526" y="2483556"/>
            <a:ext cx="1185333" cy="1072444"/>
          </a:xfrm>
          <a:custGeom>
            <a:avLst/>
            <a:gdLst>
              <a:gd name="connsiteX0" fmla="*/ 1177807 w 1185333"/>
              <a:gd name="connsiteY0" fmla="*/ 0 h 1072444"/>
              <a:gd name="connsiteX1" fmla="*/ 1132652 w 1185333"/>
              <a:gd name="connsiteY1" fmla="*/ 259644 h 1072444"/>
              <a:gd name="connsiteX2" fmla="*/ 861718 w 1185333"/>
              <a:gd name="connsiteY2" fmla="*/ 575733 h 1072444"/>
              <a:gd name="connsiteX3" fmla="*/ 782696 w 1185333"/>
              <a:gd name="connsiteY3" fmla="*/ 745066 h 1072444"/>
              <a:gd name="connsiteX4" fmla="*/ 545630 w 1185333"/>
              <a:gd name="connsiteY4" fmla="*/ 869244 h 1072444"/>
              <a:gd name="connsiteX5" fmla="*/ 297274 w 1185333"/>
              <a:gd name="connsiteY5" fmla="*/ 1004711 h 1072444"/>
              <a:gd name="connsiteX6" fmla="*/ 48918 w 1185333"/>
              <a:gd name="connsiteY6" fmla="*/ 1027288 h 1072444"/>
              <a:gd name="connsiteX7" fmla="*/ 3763 w 1185333"/>
              <a:gd name="connsiteY7" fmla="*/ 1072444 h 107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5333" h="1072444">
                <a:moveTo>
                  <a:pt x="1177807" y="0"/>
                </a:moveTo>
                <a:cubicBezTo>
                  <a:pt x="1181570" y="81844"/>
                  <a:pt x="1185333" y="163689"/>
                  <a:pt x="1132652" y="259644"/>
                </a:cubicBezTo>
                <a:cubicBezTo>
                  <a:pt x="1079971" y="355599"/>
                  <a:pt x="920044" y="494829"/>
                  <a:pt x="861718" y="575733"/>
                </a:cubicBezTo>
                <a:cubicBezTo>
                  <a:pt x="803392" y="656637"/>
                  <a:pt x="835377" y="696148"/>
                  <a:pt x="782696" y="745066"/>
                </a:cubicBezTo>
                <a:cubicBezTo>
                  <a:pt x="730015" y="793984"/>
                  <a:pt x="626534" y="825970"/>
                  <a:pt x="545630" y="869244"/>
                </a:cubicBezTo>
                <a:cubicBezTo>
                  <a:pt x="464726" y="912518"/>
                  <a:pt x="380059" y="978370"/>
                  <a:pt x="297274" y="1004711"/>
                </a:cubicBezTo>
                <a:cubicBezTo>
                  <a:pt x="214489" y="1031052"/>
                  <a:pt x="97836" y="1015999"/>
                  <a:pt x="48918" y="1027288"/>
                </a:cubicBezTo>
                <a:cubicBezTo>
                  <a:pt x="0" y="1038577"/>
                  <a:pt x="1881" y="1055510"/>
                  <a:pt x="3763" y="1072444"/>
                </a:cubicBezTo>
              </a:path>
            </a:pathLst>
          </a:cu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箭头连接符 52"/>
          <p:cNvCxnSpPr>
            <a:stCxn id="44" idx="1"/>
          </p:cNvCxnSpPr>
          <p:nvPr/>
        </p:nvCxnSpPr>
        <p:spPr>
          <a:xfrm flipV="1">
            <a:off x="6156859" y="1714488"/>
            <a:ext cx="93841" cy="158394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47" idx="2"/>
          </p:cNvCxnSpPr>
          <p:nvPr/>
        </p:nvCxnSpPr>
        <p:spPr>
          <a:xfrm flipH="1" flipV="1">
            <a:off x="6294666" y="3089073"/>
            <a:ext cx="57844" cy="107952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endCxn id="45" idx="2"/>
          </p:cNvCxnSpPr>
          <p:nvPr/>
        </p:nvCxnSpPr>
        <p:spPr>
          <a:xfrm>
            <a:off x="7849590" y="1460665"/>
            <a:ext cx="255832" cy="40757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 rot="16200000" flipH="1">
            <a:off x="7464761" y="2524625"/>
            <a:ext cx="207269" cy="63625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箭头连接符 62"/>
          <p:cNvCxnSpPr>
            <a:stCxn id="48" idx="2"/>
            <a:endCxn id="48" idx="3"/>
          </p:cNvCxnSpPr>
          <p:nvPr/>
        </p:nvCxnSpPr>
        <p:spPr>
          <a:xfrm flipH="1">
            <a:off x="8410222" y="3059289"/>
            <a:ext cx="79022" cy="169333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462C09C-98EA-4CD5-A4BA-86DA7840A315}" type="slidenum">
              <a:rPr lang="en-US" altLang="zh-CN" smtClean="0"/>
              <a:pPr/>
              <a:t>33</a:t>
            </a:fld>
            <a:endParaRPr lang="en-US" altLang="zh-CN" smtClean="0"/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278605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对一组已知中误差的观测值而言：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 </a:t>
            </a:r>
            <a:r>
              <a:rPr lang="en-US" altLang="zh-CN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。选定一个</a:t>
            </a:r>
            <a:r>
              <a:rPr lang="zh-CN" altLang="zh-CN" sz="2400" i="1" smtClean="0">
                <a:solidFill>
                  <a:schemeClr val="tx1"/>
                </a:solidFill>
                <a:latin typeface="+mn-ea"/>
                <a:sym typeface="Symbol" pitchFamily="18" charset="2"/>
              </a:rPr>
              <a:t></a:t>
            </a:r>
            <a:r>
              <a:rPr lang="zh-CN" altLang="zh-CN" sz="2400" baseline="-250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0</a:t>
            </a:r>
            <a:r>
              <a:rPr lang="en-US" altLang="zh-CN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，就对应一组权</a:t>
            </a:r>
            <a:r>
              <a:rPr lang="en-US" altLang="zh-CN" sz="2400" i="1" smtClean="0">
                <a:solidFill>
                  <a:schemeClr val="tx1"/>
                </a:solidFill>
                <a:latin typeface="+mn-ea"/>
                <a:sym typeface="Symbol" pitchFamily="18" charset="2"/>
              </a:rPr>
              <a:t>p</a:t>
            </a:r>
            <a:r>
              <a:rPr lang="en-US" altLang="zh-CN" sz="2400" i="1" baseline="-250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i</a:t>
            </a:r>
            <a:r>
              <a:rPr lang="en-US" altLang="zh-CN" sz="2400" i="1" smtClean="0">
                <a:solidFill>
                  <a:schemeClr val="tx1"/>
                </a:solidFill>
                <a:latin typeface="+mn-ea"/>
                <a:sym typeface="Symbol" pitchFamily="18" charset="2"/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；</a:t>
            </a:r>
            <a:endParaRPr lang="en-US" altLang="zh-CN" sz="2400" smtClean="0">
              <a:solidFill>
                <a:schemeClr val="tx1"/>
              </a:solidFill>
              <a:latin typeface="+mn-ea"/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altLang="zh-CN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 2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。在同一个问题中只能有一个</a:t>
            </a:r>
            <a:r>
              <a:rPr lang="zh-CN" altLang="zh-CN" sz="2400" i="1" smtClean="0">
                <a:solidFill>
                  <a:schemeClr val="tx1"/>
                </a:solidFill>
                <a:latin typeface="+mn-ea"/>
                <a:sym typeface="Symbol" pitchFamily="18" charset="2"/>
              </a:rPr>
              <a:t></a:t>
            </a:r>
            <a:r>
              <a:rPr lang="zh-CN" altLang="zh-CN" sz="2400" baseline="-250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0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  <a:sym typeface="Symbol" pitchFamily="18" charset="2"/>
              </a:rPr>
              <a:t>值，以保证权间的比例关系。</a:t>
            </a: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二、单位权中误差</a:t>
            </a: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  <a:sym typeface="Symbol" pitchFamily="18" charset="2"/>
            </a:endParaRPr>
          </a:p>
          <a:p>
            <a:pPr eaLnBrk="1" hangingPunct="1"/>
            <a:endParaRPr lang="en-US" altLang="zh-CN" smtClean="0">
              <a:sym typeface="Symbol" pitchFamily="18" charset="2"/>
            </a:endParaRPr>
          </a:p>
          <a:p>
            <a:pPr eaLnBrk="1" hangingPunct="1"/>
            <a:endParaRPr lang="zh-CN" altLang="en-US" smtClean="0">
              <a:sym typeface="Symbol" pitchFamily="18" charset="2"/>
            </a:endParaRPr>
          </a:p>
        </p:txBody>
      </p:sp>
      <p:graphicFrame>
        <p:nvGraphicFramePr>
          <p:cNvPr id="55299" name="Object 7"/>
          <p:cNvGraphicFramePr>
            <a:graphicFrameLocks noChangeAspect="1"/>
          </p:cNvGraphicFramePr>
          <p:nvPr/>
        </p:nvGraphicFramePr>
        <p:xfrm>
          <a:off x="285720" y="2643182"/>
          <a:ext cx="2844800" cy="914400"/>
        </p:xfrm>
        <a:graphic>
          <a:graphicData uri="http://schemas.openxmlformats.org/presentationml/2006/ole">
            <p:oleObj spid="_x0000_s55299" name="公式" r:id="rId3" imgW="1422360" imgH="457200" progId="Equation.3">
              <p:embed/>
            </p:oleObj>
          </a:graphicData>
        </a:graphic>
      </p:graphicFrame>
      <p:graphicFrame>
        <p:nvGraphicFramePr>
          <p:cNvPr id="55300" name="Object 8"/>
          <p:cNvGraphicFramePr>
            <a:graphicFrameLocks noChangeAspect="1"/>
          </p:cNvGraphicFramePr>
          <p:nvPr/>
        </p:nvGraphicFramePr>
        <p:xfrm>
          <a:off x="285720" y="3643314"/>
          <a:ext cx="8001056" cy="2991290"/>
        </p:xfrm>
        <a:graphic>
          <a:graphicData uri="http://schemas.openxmlformats.org/presentationml/2006/ole">
            <p:oleObj spid="_x0000_s55300" name="公式" r:id="rId4" imgW="3797280" imgH="1422360" progId="Equation.3">
              <p:embed/>
            </p:oleObj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98950E-BB08-477D-90D3-51D6D5A6789C}" type="slidenum">
              <a:rPr lang="en-US" altLang="zh-CN" smtClean="0"/>
              <a:pPr/>
              <a:t>34</a:t>
            </a:fld>
            <a:endParaRPr lang="en-US" altLang="zh-CN" smtClean="0"/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607223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000" b="1" smtClean="0">
                <a:solidFill>
                  <a:schemeClr val="tx1"/>
                </a:solidFill>
              </a:rPr>
              <a:t>1</a:t>
            </a:r>
            <a:r>
              <a:rPr lang="zh-CN" altLang="en-US" sz="2000" b="1" smtClean="0">
                <a:solidFill>
                  <a:schemeClr val="tx1"/>
                </a:solidFill>
              </a:rPr>
              <a:t>、等精度观测的算术平均值的权</a:t>
            </a:r>
          </a:p>
          <a:p>
            <a:pPr eaLnBrk="1" hangingPunct="1"/>
            <a:endParaRPr lang="zh-CN" altLang="zh-CN" sz="2800" smtClean="0">
              <a:sym typeface="Symbol" pitchFamily="18" charset="2"/>
            </a:endParaRPr>
          </a:p>
          <a:p>
            <a:pPr eaLnBrk="1" hangingPunct="1"/>
            <a:endParaRPr lang="zh-CN" altLang="zh-CN" sz="2800" smtClean="0">
              <a:sym typeface="Symbol" pitchFamily="18" charset="2"/>
            </a:endParaRPr>
          </a:p>
          <a:p>
            <a:pPr eaLnBrk="1" hangingPunct="1"/>
            <a:endParaRPr lang="zh-CN" altLang="zh-CN" sz="2800" smtClean="0">
              <a:sym typeface="Symbol" pitchFamily="18" charset="2"/>
            </a:endParaRPr>
          </a:p>
          <a:p>
            <a:pPr eaLnBrk="1" hangingPunct="1"/>
            <a:endParaRPr lang="zh-CN" altLang="zh-CN" sz="2800" smtClean="0">
              <a:sym typeface="Symbol" pitchFamily="18" charset="2"/>
            </a:endParaRPr>
          </a:p>
          <a:p>
            <a:pPr eaLnBrk="1" hangingPunct="1"/>
            <a:endParaRPr lang="zh-CN" altLang="zh-CN" sz="2800" smtClean="0">
              <a:sym typeface="Symbol" pitchFamily="18" charset="2"/>
            </a:endParaRPr>
          </a:p>
          <a:p>
            <a:pPr eaLnBrk="1" hangingPunct="1">
              <a:lnSpc>
                <a:spcPct val="100000"/>
              </a:lnSpc>
              <a:buNone/>
            </a:pPr>
            <a:endParaRPr lang="en-US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>
              <a:lnSpc>
                <a:spcPct val="100000"/>
              </a:lnSpc>
              <a:buNone/>
            </a:pPr>
            <a:endParaRPr lang="en-US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>
              <a:lnSpc>
                <a:spcPct val="100000"/>
              </a:lnSpc>
              <a:buNone/>
            </a:pPr>
            <a:r>
              <a:rPr lang="zh-CN" altLang="en-US" sz="2400" b="1" smtClean="0">
                <a:solidFill>
                  <a:srgbClr val="00B050"/>
                </a:solidFill>
                <a:sym typeface="Symbol" pitchFamily="18" charset="2"/>
              </a:rPr>
              <a:t>即理论上说，观测次数</a:t>
            </a:r>
            <a:r>
              <a:rPr lang="en-US" altLang="zh-CN" sz="2400" b="1" i="1" smtClean="0">
                <a:solidFill>
                  <a:srgbClr val="00B050"/>
                </a:solidFill>
                <a:sym typeface="Symbol" pitchFamily="18" charset="2"/>
              </a:rPr>
              <a:t>n</a:t>
            </a:r>
            <a:r>
              <a:rPr lang="zh-CN" altLang="en-US" sz="2400" b="1" smtClean="0">
                <a:solidFill>
                  <a:srgbClr val="00B050"/>
                </a:solidFill>
                <a:sym typeface="Symbol" pitchFamily="18" charset="2"/>
              </a:rPr>
              <a:t>越多，其算术平均值的权越大，</a:t>
            </a:r>
            <a:endParaRPr lang="en-US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>
              <a:lnSpc>
                <a:spcPct val="100000"/>
              </a:lnSpc>
              <a:buNone/>
            </a:pPr>
            <a:r>
              <a:rPr lang="zh-CN" altLang="en-US" sz="2400" b="1" smtClean="0">
                <a:solidFill>
                  <a:srgbClr val="00B050"/>
                </a:solidFill>
                <a:sym typeface="Symbol" pitchFamily="18" charset="2"/>
              </a:rPr>
              <a:t>精度越高。</a:t>
            </a:r>
            <a:endParaRPr lang="zh-CN" altLang="zh-CN" sz="2400" smtClean="0">
              <a:sym typeface="Symbol" pitchFamily="18" charset="2"/>
            </a:endParaRPr>
          </a:p>
        </p:txBody>
      </p: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238124" y="1357298"/>
          <a:ext cx="8691594" cy="1749163"/>
        </p:xfrm>
        <a:graphic>
          <a:graphicData uri="http://schemas.openxmlformats.org/presentationml/2006/ole">
            <p:oleObj spid="_x0000_s57346" name="公式" r:id="rId3" imgW="4203360" imgH="863280" progId="Equation.3">
              <p:embed/>
            </p:oleObj>
          </a:graphicData>
        </a:graphic>
      </p:graphicFrame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214282" y="3143248"/>
          <a:ext cx="7223126" cy="2371725"/>
        </p:xfrm>
        <a:graphic>
          <a:graphicData uri="http://schemas.openxmlformats.org/presentationml/2006/ole">
            <p:oleObj spid="_x0000_s57347" name="公式" r:id="rId4" imgW="3670200" imgH="1206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507209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三、常用的定权方法</a:t>
            </a:r>
            <a:endParaRPr lang="zh-CN" altLang="en-US" sz="3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368071-AA5D-431C-9EA3-945FE366CC31}" type="slidenum">
              <a:rPr lang="en-US" altLang="zh-CN" smtClean="0"/>
              <a:pPr/>
              <a:t>35</a:t>
            </a:fld>
            <a:endParaRPr lang="en-US" altLang="zh-CN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</a:rPr>
              <a:t>、不等精度独立观测值加权平均值的权</a:t>
            </a:r>
          </a:p>
          <a:p>
            <a:pPr eaLnBrk="1" hangingPunct="1"/>
            <a:endParaRPr lang="en-US" altLang="zh-CN" sz="2400" smtClean="0"/>
          </a:p>
        </p:txBody>
      </p:sp>
      <p:graphicFrame>
        <p:nvGraphicFramePr>
          <p:cNvPr id="36866" name="Object 6"/>
          <p:cNvGraphicFramePr>
            <a:graphicFrameLocks noChangeAspect="1"/>
          </p:cNvGraphicFramePr>
          <p:nvPr/>
        </p:nvGraphicFramePr>
        <p:xfrm>
          <a:off x="357158" y="785794"/>
          <a:ext cx="8255764" cy="5786460"/>
        </p:xfrm>
        <a:graphic>
          <a:graphicData uri="http://schemas.openxmlformats.org/presentationml/2006/ole">
            <p:oleObj spid="_x0000_s58370" name="公式" r:id="rId3" imgW="3695400" imgH="259056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EDF104A-B6F2-46F8-80E9-87650099269B}" type="slidenum">
              <a:rPr lang="en-US" altLang="zh-CN" smtClean="0"/>
              <a:pPr/>
              <a:t>36</a:t>
            </a:fld>
            <a:endParaRPr lang="en-US" altLang="zh-CN" smtClean="0"/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</a:rPr>
              <a:t>3</a:t>
            </a:r>
            <a:r>
              <a:rPr lang="zh-CN" altLang="en-US" sz="2400" b="1" smtClean="0">
                <a:solidFill>
                  <a:schemeClr val="tx1"/>
                </a:solidFill>
              </a:rPr>
              <a:t>、权在水准测量中的应用</a:t>
            </a:r>
          </a:p>
          <a:p>
            <a:pPr eaLnBrk="1" hangingPunct="1">
              <a:buNone/>
            </a:pPr>
            <a:r>
              <a:rPr lang="en-US" altLang="zh-CN" sz="2000" b="1" smtClean="0">
                <a:solidFill>
                  <a:srgbClr val="0070C0"/>
                </a:solidFill>
              </a:rPr>
              <a:t>A</a:t>
            </a:r>
            <a:r>
              <a:rPr lang="zh-CN" altLang="en-US" sz="2000" b="1" smtClean="0">
                <a:solidFill>
                  <a:srgbClr val="0070C0"/>
                </a:solidFill>
              </a:rPr>
              <a:t>）</a:t>
            </a:r>
            <a:r>
              <a:rPr lang="zh-CN" altLang="zh-CN" sz="2000" b="1" smtClean="0">
                <a:solidFill>
                  <a:srgbClr val="0070C0"/>
                </a:solidFill>
              </a:rPr>
              <a:t>设每站观测高差</a:t>
            </a:r>
            <a:r>
              <a:rPr lang="zh-CN" altLang="en-US" sz="2000" b="1" smtClean="0">
                <a:solidFill>
                  <a:srgbClr val="0070C0"/>
                </a:solidFill>
              </a:rPr>
              <a:t>独立且</a:t>
            </a:r>
            <a:r>
              <a:rPr lang="zh-CN" altLang="zh-CN" sz="2000" b="1" smtClean="0">
                <a:solidFill>
                  <a:srgbClr val="0070C0"/>
                </a:solidFill>
              </a:rPr>
              <a:t>等精度，为</a:t>
            </a:r>
            <a:r>
              <a:rPr lang="zh-CN" altLang="zh-CN" sz="2000" b="1" i="1" smtClean="0">
                <a:solidFill>
                  <a:srgbClr val="0070C0"/>
                </a:solidFill>
                <a:sym typeface="Symbol" pitchFamily="18" charset="2"/>
              </a:rPr>
              <a:t></a:t>
            </a:r>
            <a:r>
              <a:rPr lang="zh-CN" altLang="zh-CN" sz="2000" b="1" baseline="-25000" smtClean="0">
                <a:solidFill>
                  <a:srgbClr val="0070C0"/>
                </a:solidFill>
                <a:sym typeface="Symbol" pitchFamily="18" charset="2"/>
              </a:rPr>
              <a:t>站</a:t>
            </a:r>
            <a:r>
              <a:rPr lang="zh-CN" altLang="zh-CN" sz="2000" b="1" smtClean="0">
                <a:solidFill>
                  <a:srgbClr val="0070C0"/>
                </a:solidFill>
                <a:sym typeface="Symbol" pitchFamily="18" charset="2"/>
              </a:rPr>
              <a:t>。</a:t>
            </a:r>
          </a:p>
          <a:p>
            <a:pPr eaLnBrk="1" hangingPunct="1"/>
            <a:endParaRPr lang="zh-CN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/>
            <a:endParaRPr lang="zh-CN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/>
            <a:endParaRPr lang="zh-CN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/>
            <a:endParaRPr lang="zh-CN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/>
            <a:endParaRPr lang="zh-CN" altLang="zh-CN" sz="2400" b="1" smtClean="0">
              <a:solidFill>
                <a:srgbClr val="00B050"/>
              </a:solidFill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altLang="zh-CN" sz="2000" b="1" smtClean="0">
                <a:solidFill>
                  <a:srgbClr val="0070C0"/>
                </a:solidFill>
                <a:sym typeface="Symbol" pitchFamily="18" charset="2"/>
              </a:rPr>
              <a:t>B</a:t>
            </a:r>
            <a:r>
              <a:rPr lang="zh-CN" altLang="en-US" sz="2000" b="1" smtClean="0">
                <a:solidFill>
                  <a:srgbClr val="0070C0"/>
                </a:solidFill>
                <a:sym typeface="Symbol" pitchFamily="18" charset="2"/>
              </a:rPr>
              <a:t>）</a:t>
            </a:r>
            <a:r>
              <a:rPr lang="zh-CN" altLang="zh-CN" sz="2000" b="1" smtClean="0">
                <a:solidFill>
                  <a:srgbClr val="0070C0"/>
                </a:solidFill>
                <a:sym typeface="Symbol" pitchFamily="18" charset="2"/>
              </a:rPr>
              <a:t>设每公里高差中误差相等，为</a:t>
            </a:r>
            <a:r>
              <a:rPr lang="en-US" altLang="zh-CN" sz="2000" b="1" smtClean="0">
                <a:solidFill>
                  <a:srgbClr val="0070C0"/>
                </a:solidFill>
                <a:sym typeface="Symbol" pitchFamily="18" charset="2"/>
              </a:rPr>
              <a:t>km</a:t>
            </a:r>
            <a:r>
              <a:rPr lang="zh-CN" altLang="en-US" sz="2000" b="1" smtClean="0">
                <a:solidFill>
                  <a:srgbClr val="0070C0"/>
                </a:solidFill>
                <a:sym typeface="Symbol" pitchFamily="18" charset="2"/>
              </a:rPr>
              <a:t>，</a:t>
            </a:r>
            <a:r>
              <a:rPr lang="zh-CN" altLang="zh-CN" sz="2000" b="1" smtClean="0">
                <a:solidFill>
                  <a:srgbClr val="0070C0"/>
                </a:solidFill>
                <a:sym typeface="Symbol" pitchFamily="18" charset="2"/>
              </a:rPr>
              <a:t>水准路线长</a:t>
            </a:r>
            <a:r>
              <a:rPr lang="en-US" altLang="zh-CN" sz="2000" b="1" smtClean="0">
                <a:solidFill>
                  <a:srgbClr val="0070C0"/>
                </a:solidFill>
                <a:sym typeface="Symbol" pitchFamily="18" charset="2"/>
              </a:rPr>
              <a:t>s</a:t>
            </a:r>
            <a:r>
              <a:rPr lang="zh-CN" altLang="en-US" sz="2000" b="1" smtClean="0">
                <a:solidFill>
                  <a:srgbClr val="0070C0"/>
                </a:solidFill>
                <a:sym typeface="Symbol" pitchFamily="18" charset="2"/>
              </a:rPr>
              <a:t>公里。</a:t>
            </a:r>
          </a:p>
        </p:txBody>
      </p:sp>
      <p:graphicFrame>
        <p:nvGraphicFramePr>
          <p:cNvPr id="37890" name="Object 34"/>
          <p:cNvGraphicFramePr>
            <a:graphicFrameLocks noChangeAspect="1"/>
          </p:cNvGraphicFramePr>
          <p:nvPr/>
        </p:nvGraphicFramePr>
        <p:xfrm>
          <a:off x="1285851" y="1428736"/>
          <a:ext cx="5371183" cy="2643206"/>
        </p:xfrm>
        <a:graphic>
          <a:graphicData uri="http://schemas.openxmlformats.org/presentationml/2006/ole">
            <p:oleObj spid="_x0000_s59394" name="公式" r:id="rId3" imgW="2425680" imgH="1193760" progId="Equation.3">
              <p:embed/>
            </p:oleObj>
          </a:graphicData>
        </a:graphic>
      </p:graphicFrame>
      <p:graphicFrame>
        <p:nvGraphicFramePr>
          <p:cNvPr id="37891" name="Object 35"/>
          <p:cNvGraphicFramePr>
            <a:graphicFrameLocks noChangeAspect="1"/>
          </p:cNvGraphicFramePr>
          <p:nvPr/>
        </p:nvGraphicFramePr>
        <p:xfrm>
          <a:off x="1500165" y="5000636"/>
          <a:ext cx="4505359" cy="1571636"/>
        </p:xfrm>
        <a:graphic>
          <a:graphicData uri="http://schemas.openxmlformats.org/presentationml/2006/ole">
            <p:oleObj spid="_x0000_s59395" name="公式" r:id="rId4" imgW="1892160" imgH="66024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9E2FE5-21C5-4498-902D-9F37C5CAC58F}" type="slidenum">
              <a:rPr lang="en-US" altLang="zh-CN" smtClean="0"/>
              <a:pPr/>
              <a:t>37</a:t>
            </a:fld>
            <a:endParaRPr lang="en-US" altLang="zh-CN" smtClean="0"/>
          </a:p>
        </p:txBody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smtClean="0">
                <a:solidFill>
                  <a:srgbClr val="199EE1"/>
                </a:solidFill>
              </a:rPr>
              <a:t>例</a:t>
            </a:r>
            <a:r>
              <a:rPr lang="zh-CN" altLang="en-US" sz="2000" smtClean="0"/>
              <a:t>：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如图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,A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D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四点高程已知，各水准路线长为  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=3.0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km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,  s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=6.0km, s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=2.0km,  s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4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=1.5km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。设每公里观测高差等精度，设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s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4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的权为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，求另几条路线观测高差的权。</a:t>
            </a:r>
          </a:p>
          <a:p>
            <a:pPr eaLnBrk="1" hangingPunct="1">
              <a:buNone/>
            </a:pPr>
            <a:endParaRPr lang="zh-CN" altLang="en-US" sz="2000" smtClean="0"/>
          </a:p>
          <a:p>
            <a:pPr eaLnBrk="1" hangingPunct="1">
              <a:buNone/>
            </a:pPr>
            <a:endParaRPr lang="zh-CN" altLang="en-US" sz="2000" smtClean="0"/>
          </a:p>
          <a:p>
            <a:pPr eaLnBrk="1" hangingPunct="1">
              <a:buNone/>
            </a:pPr>
            <a:endParaRPr lang="zh-CN" altLang="en-US" sz="2000" smtClean="0"/>
          </a:p>
          <a:p>
            <a:pPr eaLnBrk="1" hangingPunct="1">
              <a:buNone/>
            </a:pPr>
            <a:endParaRPr lang="zh-CN" altLang="en-US" sz="2000" smtClean="0"/>
          </a:p>
          <a:p>
            <a:pPr eaLnBrk="1" hangingPunct="1">
              <a:buNone/>
            </a:pPr>
            <a:endParaRPr lang="zh-CN" altLang="en-US" sz="2000" smtClean="0"/>
          </a:p>
          <a:p>
            <a:pPr eaLnBrk="1" hangingPunct="1">
              <a:buNone/>
            </a:pPr>
            <a:endParaRPr lang="en-US" altLang="zh-CN" sz="200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C00000"/>
                </a:solidFill>
              </a:rPr>
              <a:t>水准测量中，平坦地区每公里测站数大致相</a:t>
            </a:r>
            <a:endParaRPr lang="en-US" altLang="zh-CN" sz="2000" b="1" smtClean="0">
              <a:solidFill>
                <a:srgbClr val="C00000"/>
              </a:solidFill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C00000"/>
                </a:solidFill>
              </a:rPr>
              <a:t>同，可用公里 数定权，山区每公里测站数相</a:t>
            </a:r>
            <a:endParaRPr lang="en-US" altLang="zh-CN" sz="2000" b="1" smtClean="0">
              <a:solidFill>
                <a:srgbClr val="C00000"/>
              </a:solidFill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C00000"/>
                </a:solidFill>
              </a:rPr>
              <a:t>差较大，应 以测站数定权。</a:t>
            </a:r>
          </a:p>
        </p:txBody>
      </p:sp>
      <p:graphicFrame>
        <p:nvGraphicFramePr>
          <p:cNvPr id="38914" name="Object 11"/>
          <p:cNvGraphicFramePr>
            <a:graphicFrameLocks noChangeAspect="1"/>
          </p:cNvGraphicFramePr>
          <p:nvPr/>
        </p:nvGraphicFramePr>
        <p:xfrm>
          <a:off x="500034" y="1571612"/>
          <a:ext cx="3786214" cy="2574339"/>
        </p:xfrm>
        <a:graphic>
          <a:graphicData uri="http://schemas.openxmlformats.org/presentationml/2006/ole">
            <p:oleObj spid="_x0000_s60418" name="公式" r:id="rId3" imgW="1981080" imgH="1346040" progId="Equation.3">
              <p:embed/>
            </p:oleObj>
          </a:graphicData>
        </a:graphic>
      </p:graphicFrame>
      <p:sp>
        <p:nvSpPr>
          <p:cNvPr id="38918" name="AutoShape 5"/>
          <p:cNvSpPr>
            <a:spLocks noChangeArrowheads="1"/>
          </p:cNvSpPr>
          <p:nvPr/>
        </p:nvSpPr>
        <p:spPr bwMode="auto">
          <a:xfrm>
            <a:off x="5410200" y="2133600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0" name="AutoShape 7"/>
          <p:cNvSpPr>
            <a:spLocks noChangeArrowheads="1"/>
          </p:cNvSpPr>
          <p:nvPr/>
        </p:nvSpPr>
        <p:spPr bwMode="auto">
          <a:xfrm>
            <a:off x="5943600" y="4724400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8458200" y="4724400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22" name="AutoShape 10"/>
          <p:cNvSpPr>
            <a:spLocks noChangeArrowheads="1"/>
          </p:cNvSpPr>
          <p:nvPr/>
        </p:nvSpPr>
        <p:spPr bwMode="auto">
          <a:xfrm>
            <a:off x="7010400" y="38100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38923" name="AutoShape 16"/>
          <p:cNvCxnSpPr>
            <a:cxnSpLocks noChangeShapeType="1"/>
          </p:cNvCxnSpPr>
          <p:nvPr/>
        </p:nvCxnSpPr>
        <p:spPr bwMode="auto">
          <a:xfrm>
            <a:off x="5638800" y="2209800"/>
            <a:ext cx="1436688" cy="1573213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924" name="AutoShape 18"/>
          <p:cNvCxnSpPr>
            <a:cxnSpLocks noChangeShapeType="1"/>
          </p:cNvCxnSpPr>
          <p:nvPr/>
        </p:nvCxnSpPr>
        <p:spPr bwMode="auto">
          <a:xfrm flipH="1">
            <a:off x="7072330" y="2071678"/>
            <a:ext cx="1687559" cy="1759001"/>
          </a:xfrm>
          <a:prstGeom prst="curvedConnector4">
            <a:avLst>
              <a:gd name="adj1" fmla="val -13546"/>
              <a:gd name="adj2" fmla="val 51984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925" name="AutoShape 19"/>
          <p:cNvCxnSpPr>
            <a:cxnSpLocks noChangeShapeType="1"/>
            <a:stCxn id="38920" idx="6"/>
            <a:endCxn id="38922" idx="0"/>
          </p:cNvCxnSpPr>
          <p:nvPr/>
        </p:nvCxnSpPr>
        <p:spPr bwMode="auto">
          <a:xfrm flipV="1">
            <a:off x="6172200" y="3810000"/>
            <a:ext cx="876300" cy="1028700"/>
          </a:xfrm>
          <a:prstGeom prst="curvedConnector4">
            <a:avLst>
              <a:gd name="adj1" fmla="val 47824"/>
              <a:gd name="adj2" fmla="val 122222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926" name="AutoShape 20"/>
          <p:cNvCxnSpPr>
            <a:cxnSpLocks noChangeShapeType="1"/>
            <a:stCxn id="38921" idx="5"/>
            <a:endCxn id="38922" idx="6"/>
          </p:cNvCxnSpPr>
          <p:nvPr/>
        </p:nvCxnSpPr>
        <p:spPr bwMode="auto">
          <a:xfrm rot="16200000" flipV="1">
            <a:off x="7334250" y="3600450"/>
            <a:ext cx="1071563" cy="1566863"/>
          </a:xfrm>
          <a:prstGeom prst="curvedConnector4">
            <a:avLst>
              <a:gd name="adj1" fmla="val -24444"/>
              <a:gd name="adj2" fmla="val 56231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aphicFrame>
        <p:nvGraphicFramePr>
          <p:cNvPr id="38915" name="Object 12"/>
          <p:cNvGraphicFramePr>
            <a:graphicFrameLocks noChangeAspect="1"/>
          </p:cNvGraphicFramePr>
          <p:nvPr/>
        </p:nvGraphicFramePr>
        <p:xfrm>
          <a:off x="10650538" y="2165350"/>
          <a:ext cx="663575" cy="865188"/>
        </p:xfrm>
        <a:graphic>
          <a:graphicData uri="http://schemas.openxmlformats.org/presentationml/2006/ole">
            <p:oleObj spid="_x0000_s60419" name="文档" r:id="rId4" imgW="658440" imgH="866880" progId="Word.Document.8">
              <p:embed/>
            </p:oleObj>
          </a:graphicData>
        </a:graphic>
      </p:graphicFrame>
      <p:sp>
        <p:nvSpPr>
          <p:cNvPr id="38927" name="Line 2"/>
          <p:cNvSpPr>
            <a:spLocks noChangeShapeType="1"/>
          </p:cNvSpPr>
          <p:nvPr/>
        </p:nvSpPr>
        <p:spPr bwMode="auto">
          <a:xfrm>
            <a:off x="6300788" y="2420938"/>
            <a:ext cx="147720" cy="99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8" name="Line 3"/>
          <p:cNvSpPr>
            <a:spLocks noChangeShapeType="1"/>
          </p:cNvSpPr>
          <p:nvPr/>
        </p:nvSpPr>
        <p:spPr bwMode="auto">
          <a:xfrm flipH="1">
            <a:off x="8027984" y="2951481"/>
            <a:ext cx="281128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29" name="Line 4"/>
          <p:cNvSpPr>
            <a:spLocks noChangeShapeType="1"/>
          </p:cNvSpPr>
          <p:nvPr/>
        </p:nvSpPr>
        <p:spPr bwMode="auto">
          <a:xfrm flipV="1">
            <a:off x="6588125" y="407670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30" name="Line 6"/>
          <p:cNvSpPr>
            <a:spLocks noChangeShapeType="1"/>
          </p:cNvSpPr>
          <p:nvPr/>
        </p:nvSpPr>
        <p:spPr bwMode="auto">
          <a:xfrm flipH="1" flipV="1">
            <a:off x="7746214" y="4508390"/>
            <a:ext cx="45719" cy="1669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31" name="Text Box 7"/>
          <p:cNvSpPr txBox="1">
            <a:spLocks noChangeArrowheads="1"/>
          </p:cNvSpPr>
          <p:nvPr/>
        </p:nvSpPr>
        <p:spPr bwMode="auto">
          <a:xfrm>
            <a:off x="6507163" y="203358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</a:t>
            </a:r>
            <a:r>
              <a:rPr lang="en-US" altLang="zh-CN" baseline="-25000"/>
              <a:t>1</a:t>
            </a:r>
          </a:p>
        </p:txBody>
      </p:sp>
      <p:sp>
        <p:nvSpPr>
          <p:cNvPr id="38932" name="Text Box 8"/>
          <p:cNvSpPr txBox="1">
            <a:spLocks noChangeArrowheads="1"/>
          </p:cNvSpPr>
          <p:nvPr/>
        </p:nvSpPr>
        <p:spPr bwMode="auto">
          <a:xfrm>
            <a:off x="7812088" y="248443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</a:t>
            </a:r>
            <a:r>
              <a:rPr lang="en-US" altLang="zh-CN" baseline="-25000"/>
              <a:t>2</a:t>
            </a:r>
          </a:p>
        </p:txBody>
      </p:sp>
      <p:sp>
        <p:nvSpPr>
          <p:cNvPr id="38933" name="Text Box 9"/>
          <p:cNvSpPr txBox="1">
            <a:spLocks noChangeArrowheads="1"/>
          </p:cNvSpPr>
          <p:nvPr/>
        </p:nvSpPr>
        <p:spPr bwMode="auto">
          <a:xfrm>
            <a:off x="7812088" y="4059238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</a:t>
            </a:r>
            <a:r>
              <a:rPr lang="en-US" altLang="zh-CN" baseline="-25000"/>
              <a:t>3</a:t>
            </a:r>
          </a:p>
        </p:txBody>
      </p:sp>
      <p:sp>
        <p:nvSpPr>
          <p:cNvPr id="38934" name="Text Box 10"/>
          <p:cNvSpPr txBox="1">
            <a:spLocks noChangeArrowheads="1"/>
          </p:cNvSpPr>
          <p:nvPr/>
        </p:nvSpPr>
        <p:spPr bwMode="auto">
          <a:xfrm>
            <a:off x="6192838" y="3743325"/>
            <a:ext cx="404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s</a:t>
            </a:r>
            <a:r>
              <a:rPr lang="en-US" altLang="zh-CN" baseline="-25000"/>
              <a:t>4</a:t>
            </a:r>
          </a:p>
        </p:txBody>
      </p:sp>
      <p:sp>
        <p:nvSpPr>
          <p:cNvPr id="24" name="AutoShape 5"/>
          <p:cNvSpPr>
            <a:spLocks noChangeArrowheads="1"/>
          </p:cNvSpPr>
          <p:nvPr/>
        </p:nvSpPr>
        <p:spPr bwMode="auto">
          <a:xfrm>
            <a:off x="8643966" y="1857364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3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357818" y="1857364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15074" y="4786322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572528" y="4357694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72528" y="1500174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3768" y="3500438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C858B5A-5786-41BF-875A-F3992729A882}" type="slidenum">
              <a:rPr lang="en-US" altLang="zh-CN" smtClean="0"/>
              <a:pPr/>
              <a:t>38</a:t>
            </a:fld>
            <a:endParaRPr lang="en-US" altLang="zh-CN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199EE1"/>
                </a:solidFill>
              </a:rPr>
              <a:t>例：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甲、乙、丙三人在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间作水准测量：三人分别测得高差为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a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b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c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，设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单位权中误差为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3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mm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  </a:t>
            </a:r>
            <a:r>
              <a:rPr lang="en-US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2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mm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  </a:t>
            </a:r>
            <a:r>
              <a:rPr lang="en-US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4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mm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，且分别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以2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km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</a:t>
            </a:r>
            <a:r>
              <a:rPr lang="en-US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1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km</a:t>
            </a:r>
            <a:r>
              <a:rPr lang="zh-CN" altLang="en-US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</a:t>
            </a:r>
            <a:r>
              <a:rPr lang="en-US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4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km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为单位权观测路线长。求</a:t>
            </a:r>
            <a:r>
              <a:rPr lang="en-US" altLang="zh-CN" i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AB</a:t>
            </a:r>
            <a:r>
              <a:rPr lang="zh-CN" altLang="zh-CN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间高差的加权平均值及三者权之比。</a:t>
            </a:r>
            <a:endParaRPr lang="zh-CN" altLang="en-US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214282" y="1714488"/>
          <a:ext cx="7476926" cy="4786346"/>
        </p:xfrm>
        <a:graphic>
          <a:graphicData uri="http://schemas.openxmlformats.org/presentationml/2006/ole">
            <p:oleObj spid="_x0000_s61442" name="公式" r:id="rId3" imgW="4762440" imgH="3047760" progId="Equation.3">
              <p:embed/>
            </p:oleObj>
          </a:graphicData>
        </a:graphic>
      </p:graphicFrame>
      <p:sp>
        <p:nvSpPr>
          <p:cNvPr id="39942" name="AutoShape 6"/>
          <p:cNvSpPr>
            <a:spLocks noChangeArrowheads="1"/>
          </p:cNvSpPr>
          <p:nvPr/>
        </p:nvSpPr>
        <p:spPr bwMode="auto">
          <a:xfrm>
            <a:off x="8458200" y="3048000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3" name="Freeform 18"/>
          <p:cNvSpPr>
            <a:spLocks/>
          </p:cNvSpPr>
          <p:nvPr/>
        </p:nvSpPr>
        <p:spPr bwMode="auto">
          <a:xfrm>
            <a:off x="5181600" y="2324100"/>
            <a:ext cx="3429000" cy="952500"/>
          </a:xfrm>
          <a:custGeom>
            <a:avLst/>
            <a:gdLst>
              <a:gd name="T0" fmla="*/ 0 w 2160"/>
              <a:gd name="T1" fmla="*/ 2147483647 h 600"/>
              <a:gd name="T2" fmla="*/ 2147483647 w 2160"/>
              <a:gd name="T3" fmla="*/ 2147483647 h 600"/>
              <a:gd name="T4" fmla="*/ 2147483647 w 2160"/>
              <a:gd name="T5" fmla="*/ 2147483647 h 600"/>
              <a:gd name="T6" fmla="*/ 2147483647 w 2160"/>
              <a:gd name="T7" fmla="*/ 2147483647 h 600"/>
              <a:gd name="T8" fmla="*/ 2147483647 w 2160"/>
              <a:gd name="T9" fmla="*/ 2147483647 h 600"/>
              <a:gd name="T10" fmla="*/ 2147483647 w 2160"/>
              <a:gd name="T11" fmla="*/ 2147483647 h 600"/>
              <a:gd name="T12" fmla="*/ 2147483647 w 2160"/>
              <a:gd name="T13" fmla="*/ 2147483647 h 600"/>
              <a:gd name="T14" fmla="*/ 2147483647 w 2160"/>
              <a:gd name="T15" fmla="*/ 2147483647 h 600"/>
              <a:gd name="T16" fmla="*/ 2147483647 w 2160"/>
              <a:gd name="T17" fmla="*/ 2147483647 h 600"/>
              <a:gd name="T18" fmla="*/ 2147483647 w 2160"/>
              <a:gd name="T19" fmla="*/ 2147483647 h 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160"/>
              <a:gd name="T31" fmla="*/ 0 h 600"/>
              <a:gd name="T32" fmla="*/ 2160 w 2160"/>
              <a:gd name="T33" fmla="*/ 600 h 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" h="600">
                <a:moveTo>
                  <a:pt x="0" y="600"/>
                </a:moveTo>
                <a:cubicBezTo>
                  <a:pt x="68" y="468"/>
                  <a:pt x="136" y="336"/>
                  <a:pt x="192" y="264"/>
                </a:cubicBezTo>
                <a:cubicBezTo>
                  <a:pt x="248" y="192"/>
                  <a:pt x="224" y="200"/>
                  <a:pt x="336" y="168"/>
                </a:cubicBezTo>
                <a:cubicBezTo>
                  <a:pt x="448" y="136"/>
                  <a:pt x="728" y="96"/>
                  <a:pt x="864" y="72"/>
                </a:cubicBezTo>
                <a:cubicBezTo>
                  <a:pt x="1000" y="48"/>
                  <a:pt x="1064" y="32"/>
                  <a:pt x="1152" y="24"/>
                </a:cubicBezTo>
                <a:cubicBezTo>
                  <a:pt x="1240" y="16"/>
                  <a:pt x="1272" y="0"/>
                  <a:pt x="1392" y="24"/>
                </a:cubicBezTo>
                <a:cubicBezTo>
                  <a:pt x="1512" y="48"/>
                  <a:pt x="1784" y="128"/>
                  <a:pt x="1872" y="168"/>
                </a:cubicBezTo>
                <a:cubicBezTo>
                  <a:pt x="1960" y="208"/>
                  <a:pt x="1896" y="240"/>
                  <a:pt x="1920" y="264"/>
                </a:cubicBezTo>
                <a:cubicBezTo>
                  <a:pt x="1944" y="288"/>
                  <a:pt x="1976" y="272"/>
                  <a:pt x="2016" y="312"/>
                </a:cubicBezTo>
                <a:cubicBezTo>
                  <a:pt x="2056" y="352"/>
                  <a:pt x="2144" y="472"/>
                  <a:pt x="2160" y="50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4" name="Freeform 19"/>
          <p:cNvSpPr>
            <a:spLocks/>
          </p:cNvSpPr>
          <p:nvPr/>
        </p:nvSpPr>
        <p:spPr bwMode="auto">
          <a:xfrm>
            <a:off x="5181600" y="3200400"/>
            <a:ext cx="3276600" cy="457200"/>
          </a:xfrm>
          <a:custGeom>
            <a:avLst/>
            <a:gdLst>
              <a:gd name="T0" fmla="*/ 0 w 2064"/>
              <a:gd name="T1" fmla="*/ 2147483647 h 288"/>
              <a:gd name="T2" fmla="*/ 2147483647 w 2064"/>
              <a:gd name="T3" fmla="*/ 2147483647 h 288"/>
              <a:gd name="T4" fmla="*/ 2147483647 w 2064"/>
              <a:gd name="T5" fmla="*/ 2147483647 h 288"/>
              <a:gd name="T6" fmla="*/ 2147483647 w 2064"/>
              <a:gd name="T7" fmla="*/ 2147483647 h 288"/>
              <a:gd name="T8" fmla="*/ 2147483647 w 2064"/>
              <a:gd name="T9" fmla="*/ 2147483647 h 288"/>
              <a:gd name="T10" fmla="*/ 2147483647 w 2064"/>
              <a:gd name="T11" fmla="*/ 2147483647 h 288"/>
              <a:gd name="T12" fmla="*/ 2147483647 w 2064"/>
              <a:gd name="T13" fmla="*/ 2147483647 h 288"/>
              <a:gd name="T14" fmla="*/ 2147483647 w 2064"/>
              <a:gd name="T15" fmla="*/ 2147483647 h 288"/>
              <a:gd name="T16" fmla="*/ 2147483647 w 2064"/>
              <a:gd name="T17" fmla="*/ 2147483647 h 288"/>
              <a:gd name="T18" fmla="*/ 2147483647 w 2064"/>
              <a:gd name="T19" fmla="*/ 0 h 28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064"/>
              <a:gd name="T31" fmla="*/ 0 h 288"/>
              <a:gd name="T32" fmla="*/ 2064 w 2064"/>
              <a:gd name="T33" fmla="*/ 288 h 28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064" h="288">
                <a:moveTo>
                  <a:pt x="0" y="96"/>
                </a:moveTo>
                <a:cubicBezTo>
                  <a:pt x="112" y="88"/>
                  <a:pt x="224" y="80"/>
                  <a:pt x="288" y="96"/>
                </a:cubicBezTo>
                <a:cubicBezTo>
                  <a:pt x="352" y="112"/>
                  <a:pt x="280" y="168"/>
                  <a:pt x="384" y="192"/>
                </a:cubicBezTo>
                <a:cubicBezTo>
                  <a:pt x="488" y="216"/>
                  <a:pt x="800" y="224"/>
                  <a:pt x="912" y="240"/>
                </a:cubicBezTo>
                <a:cubicBezTo>
                  <a:pt x="1024" y="256"/>
                  <a:pt x="976" y="288"/>
                  <a:pt x="1056" y="288"/>
                </a:cubicBezTo>
                <a:cubicBezTo>
                  <a:pt x="1136" y="288"/>
                  <a:pt x="1296" y="264"/>
                  <a:pt x="1392" y="240"/>
                </a:cubicBezTo>
                <a:cubicBezTo>
                  <a:pt x="1488" y="216"/>
                  <a:pt x="1568" y="160"/>
                  <a:pt x="1632" y="144"/>
                </a:cubicBezTo>
                <a:cubicBezTo>
                  <a:pt x="1696" y="128"/>
                  <a:pt x="1728" y="152"/>
                  <a:pt x="1776" y="144"/>
                </a:cubicBezTo>
                <a:cubicBezTo>
                  <a:pt x="1824" y="136"/>
                  <a:pt x="1872" y="120"/>
                  <a:pt x="1920" y="96"/>
                </a:cubicBezTo>
                <a:cubicBezTo>
                  <a:pt x="1968" y="72"/>
                  <a:pt x="2016" y="36"/>
                  <a:pt x="206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5" name="Freeform 24"/>
          <p:cNvSpPr>
            <a:spLocks/>
          </p:cNvSpPr>
          <p:nvPr/>
        </p:nvSpPr>
        <p:spPr bwMode="auto">
          <a:xfrm>
            <a:off x="5076825" y="3141663"/>
            <a:ext cx="3505200" cy="1435100"/>
          </a:xfrm>
          <a:custGeom>
            <a:avLst/>
            <a:gdLst>
              <a:gd name="T0" fmla="*/ 0 w 2208"/>
              <a:gd name="T1" fmla="*/ 2147483647 h 904"/>
              <a:gd name="T2" fmla="*/ 2147483647 w 2208"/>
              <a:gd name="T3" fmla="*/ 2147483647 h 904"/>
              <a:gd name="T4" fmla="*/ 2147483647 w 2208"/>
              <a:gd name="T5" fmla="*/ 2147483647 h 904"/>
              <a:gd name="T6" fmla="*/ 2147483647 w 2208"/>
              <a:gd name="T7" fmla="*/ 2147483647 h 904"/>
              <a:gd name="T8" fmla="*/ 2147483647 w 2208"/>
              <a:gd name="T9" fmla="*/ 2147483647 h 904"/>
              <a:gd name="T10" fmla="*/ 2147483647 w 2208"/>
              <a:gd name="T11" fmla="*/ 2147483647 h 904"/>
              <a:gd name="T12" fmla="*/ 2147483647 w 2208"/>
              <a:gd name="T13" fmla="*/ 2147483647 h 904"/>
              <a:gd name="T14" fmla="*/ 2147483647 w 2208"/>
              <a:gd name="T15" fmla="*/ 0 h 90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08"/>
              <a:gd name="T25" fmla="*/ 0 h 904"/>
              <a:gd name="T26" fmla="*/ 2208 w 2208"/>
              <a:gd name="T27" fmla="*/ 904 h 90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08" h="904">
                <a:moveTo>
                  <a:pt x="0" y="192"/>
                </a:moveTo>
                <a:cubicBezTo>
                  <a:pt x="28" y="208"/>
                  <a:pt x="56" y="224"/>
                  <a:pt x="96" y="288"/>
                </a:cubicBezTo>
                <a:cubicBezTo>
                  <a:pt x="136" y="352"/>
                  <a:pt x="128" y="496"/>
                  <a:pt x="240" y="576"/>
                </a:cubicBezTo>
                <a:cubicBezTo>
                  <a:pt x="352" y="656"/>
                  <a:pt x="640" y="736"/>
                  <a:pt x="768" y="768"/>
                </a:cubicBezTo>
                <a:cubicBezTo>
                  <a:pt x="896" y="800"/>
                  <a:pt x="904" y="760"/>
                  <a:pt x="1008" y="768"/>
                </a:cubicBezTo>
                <a:cubicBezTo>
                  <a:pt x="1112" y="776"/>
                  <a:pt x="1256" y="816"/>
                  <a:pt x="1392" y="816"/>
                </a:cubicBezTo>
                <a:cubicBezTo>
                  <a:pt x="1528" y="816"/>
                  <a:pt x="1688" y="904"/>
                  <a:pt x="1824" y="768"/>
                </a:cubicBezTo>
                <a:cubicBezTo>
                  <a:pt x="1960" y="632"/>
                  <a:pt x="2084" y="316"/>
                  <a:pt x="2208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946" name="Text Box 27"/>
          <p:cNvSpPr txBox="1">
            <a:spLocks noChangeArrowheads="1"/>
          </p:cNvSpPr>
          <p:nvPr/>
        </p:nvSpPr>
        <p:spPr bwMode="auto">
          <a:xfrm>
            <a:off x="5940425" y="2060575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1600"/>
              <a:t>10km</a:t>
            </a:r>
            <a:endParaRPr lang="en-US" altLang="zh-CN"/>
          </a:p>
        </p:txBody>
      </p:sp>
      <p:sp>
        <p:nvSpPr>
          <p:cNvPr id="39947" name="Text Box 28"/>
          <p:cNvSpPr txBox="1">
            <a:spLocks noChangeArrowheads="1"/>
          </p:cNvSpPr>
          <p:nvPr/>
        </p:nvSpPr>
        <p:spPr bwMode="auto">
          <a:xfrm>
            <a:off x="7239000" y="2209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a</a:t>
            </a:r>
          </a:p>
        </p:txBody>
      </p:sp>
      <p:sp>
        <p:nvSpPr>
          <p:cNvPr id="39948" name="Text Box 29"/>
          <p:cNvSpPr txBox="1">
            <a:spLocks noChangeArrowheads="1"/>
          </p:cNvSpPr>
          <p:nvPr/>
        </p:nvSpPr>
        <p:spPr bwMode="auto">
          <a:xfrm>
            <a:off x="6096000" y="3124200"/>
            <a:ext cx="1066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1600"/>
              <a:t>5km</a:t>
            </a:r>
          </a:p>
        </p:txBody>
      </p:sp>
      <p:sp>
        <p:nvSpPr>
          <p:cNvPr id="39949" name="Text Box 30"/>
          <p:cNvSpPr txBox="1">
            <a:spLocks noChangeArrowheads="1"/>
          </p:cNvSpPr>
          <p:nvPr/>
        </p:nvSpPr>
        <p:spPr bwMode="auto">
          <a:xfrm>
            <a:off x="7467600" y="3124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b</a:t>
            </a:r>
          </a:p>
        </p:txBody>
      </p:sp>
      <p:sp>
        <p:nvSpPr>
          <p:cNvPr id="39950" name="Text Box 31"/>
          <p:cNvSpPr txBox="1">
            <a:spLocks noChangeArrowheads="1"/>
          </p:cNvSpPr>
          <p:nvPr/>
        </p:nvSpPr>
        <p:spPr bwMode="auto">
          <a:xfrm>
            <a:off x="6172200" y="40386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sz="1600"/>
              <a:t>20km</a:t>
            </a:r>
          </a:p>
        </p:txBody>
      </p:sp>
      <p:sp>
        <p:nvSpPr>
          <p:cNvPr id="39951" name="Text Box 32"/>
          <p:cNvSpPr txBox="1">
            <a:spLocks noChangeArrowheads="1"/>
          </p:cNvSpPr>
          <p:nvPr/>
        </p:nvSpPr>
        <p:spPr bwMode="auto">
          <a:xfrm>
            <a:off x="7620000" y="4038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c</a:t>
            </a:r>
          </a:p>
        </p:txBody>
      </p:sp>
      <p:sp>
        <p:nvSpPr>
          <p:cNvPr id="39952" name="Line 33"/>
          <p:cNvSpPr>
            <a:spLocks noChangeShapeType="1"/>
          </p:cNvSpPr>
          <p:nvPr/>
        </p:nvSpPr>
        <p:spPr bwMode="auto">
          <a:xfrm flipV="1">
            <a:off x="6671461" y="2375611"/>
            <a:ext cx="234087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3" name="Line 34"/>
          <p:cNvSpPr>
            <a:spLocks noChangeShapeType="1"/>
          </p:cNvSpPr>
          <p:nvPr/>
        </p:nvSpPr>
        <p:spPr bwMode="auto">
          <a:xfrm>
            <a:off x="6877050" y="364490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4" name="Line 35"/>
          <p:cNvSpPr>
            <a:spLocks noChangeShapeType="1"/>
          </p:cNvSpPr>
          <p:nvPr/>
        </p:nvSpPr>
        <p:spPr bwMode="auto">
          <a:xfrm>
            <a:off x="6588125" y="436562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55" name="Text Box 36"/>
          <p:cNvSpPr txBox="1">
            <a:spLocks noChangeArrowheads="1"/>
          </p:cNvSpPr>
          <p:nvPr/>
        </p:nvSpPr>
        <p:spPr bwMode="auto">
          <a:xfrm>
            <a:off x="4662488" y="3114675"/>
            <a:ext cx="314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A</a:t>
            </a:r>
          </a:p>
        </p:txBody>
      </p:sp>
      <p:sp>
        <p:nvSpPr>
          <p:cNvPr id="39956" name="Text Box 37"/>
          <p:cNvSpPr txBox="1">
            <a:spLocks noChangeArrowheads="1"/>
          </p:cNvSpPr>
          <p:nvPr/>
        </p:nvSpPr>
        <p:spPr bwMode="auto">
          <a:xfrm>
            <a:off x="8758238" y="2843213"/>
            <a:ext cx="38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B</a:t>
            </a:r>
          </a:p>
        </p:txBody>
      </p:sp>
      <p:sp>
        <p:nvSpPr>
          <p:cNvPr id="21" name="AutoShape 5"/>
          <p:cNvSpPr>
            <a:spLocks noChangeArrowheads="1"/>
          </p:cNvSpPr>
          <p:nvPr/>
        </p:nvSpPr>
        <p:spPr bwMode="auto">
          <a:xfrm>
            <a:off x="5000628" y="3214686"/>
            <a:ext cx="228600" cy="228600"/>
          </a:xfrm>
          <a:prstGeom prst="flowChartSummingJunct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0B3ABD0-CF7A-4457-91FC-1BD8DD0DDFD4}" type="slidenum">
              <a:rPr lang="en-US" altLang="zh-CN" smtClean="0"/>
              <a:pPr/>
              <a:t>39</a:t>
            </a:fld>
            <a:endParaRPr lang="en-US" altLang="zh-CN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b="1" smtClean="0">
                <a:solidFill>
                  <a:srgbClr val="199EE1"/>
                </a:solidFill>
                <a:latin typeface="+mn-ea"/>
              </a:rPr>
              <a:t>例：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X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为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1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和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2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两角之和，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1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</a:rPr>
              <a:t>=32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1814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，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由20次观测平均而得，每次观测中误差5，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2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=801607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，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由16次观测平均所得，每次观测中误差8，如以5为</a:t>
            </a:r>
            <a:r>
              <a:rPr lang="zh-CN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0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，求</a:t>
            </a:r>
            <a:r>
              <a:rPr lang="en-US" altLang="zh-CN" sz="2000" i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X</a:t>
            </a:r>
            <a:r>
              <a:rPr lang="zh-CN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+mn-ea"/>
                <a:sym typeface="Symbol" pitchFamily="18" charset="2"/>
              </a:rPr>
              <a:t>角的权。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40962" name="Object 4"/>
          <p:cNvGraphicFramePr>
            <a:graphicFrameLocks noChangeAspect="1"/>
          </p:cNvGraphicFramePr>
          <p:nvPr/>
        </p:nvGraphicFramePr>
        <p:xfrm>
          <a:off x="779463" y="1439863"/>
          <a:ext cx="6618287" cy="2513012"/>
        </p:xfrm>
        <a:graphic>
          <a:graphicData uri="http://schemas.openxmlformats.org/presentationml/2006/ole">
            <p:oleObj spid="_x0000_s62466" name="公式" r:id="rId3" imgW="3644640" imgH="1384200" progId="Equation.3">
              <p:embed/>
            </p:oleObj>
          </a:graphicData>
        </a:graphic>
      </p:graphicFrame>
      <p:sp>
        <p:nvSpPr>
          <p:cNvPr id="5" name="矩形 4"/>
          <p:cNvSpPr/>
          <p:nvPr/>
        </p:nvSpPr>
        <p:spPr>
          <a:xfrm>
            <a:off x="0" y="3929066"/>
            <a:ext cx="25106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2400" b="1" smtClean="0">
                <a:latin typeface="+mn-lt"/>
                <a:ea typeface="+mn-ea"/>
              </a:rPr>
              <a:t>4</a:t>
            </a:r>
            <a:r>
              <a:rPr lang="zh-CN" altLang="en-US" sz="2400" b="1" smtClean="0">
                <a:latin typeface="+mn-lt"/>
                <a:ea typeface="+mn-ea"/>
              </a:rPr>
              <a:t>、距离丈量的权</a:t>
            </a:r>
          </a:p>
        </p:txBody>
      </p:sp>
      <p:sp>
        <p:nvSpPr>
          <p:cNvPr id="6" name="矩形 5"/>
          <p:cNvSpPr/>
          <p:nvPr/>
        </p:nvSpPr>
        <p:spPr>
          <a:xfrm>
            <a:off x="214282" y="4572008"/>
            <a:ext cx="8143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设</a:t>
            </a:r>
            <a:r>
              <a:rPr lang="en-US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1KM</a:t>
            </a:r>
            <a:r>
              <a:rPr lang="zh-CN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的</a:t>
            </a:r>
            <a:r>
              <a:rPr lang="zh-CN" altLang="en-US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距离</a:t>
            </a:r>
            <a:r>
              <a:rPr lang="zh-CN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丈量中误差为</a:t>
            </a:r>
            <a:r>
              <a:rPr lang="en-US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KM</a:t>
            </a:r>
            <a:r>
              <a:rPr lang="zh-CN" altLang="en-US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，</a:t>
            </a:r>
            <a:r>
              <a:rPr lang="zh-CN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则</a:t>
            </a:r>
            <a:r>
              <a:rPr lang="en-US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SKM</a:t>
            </a:r>
            <a:r>
              <a:rPr lang="zh-CN" altLang="zh-CN" sz="2000" b="1" smtClean="0">
                <a:solidFill>
                  <a:srgbClr val="0070C0"/>
                </a:solidFill>
                <a:latin typeface="+mn-lt"/>
                <a:ea typeface="+mn-ea"/>
                <a:sym typeface="Symbol" pitchFamily="18" charset="2"/>
              </a:rPr>
              <a:t>的方差为：</a:t>
            </a:r>
          </a:p>
        </p:txBody>
      </p:sp>
      <p:graphicFrame>
        <p:nvGraphicFramePr>
          <p:cNvPr id="62467" name="Object 4"/>
          <p:cNvGraphicFramePr>
            <a:graphicFrameLocks noChangeAspect="1"/>
          </p:cNvGraphicFramePr>
          <p:nvPr/>
        </p:nvGraphicFramePr>
        <p:xfrm>
          <a:off x="1428728" y="5214950"/>
          <a:ext cx="4608512" cy="1323975"/>
        </p:xfrm>
        <a:graphic>
          <a:graphicData uri="http://schemas.openxmlformats.org/presentationml/2006/ole">
            <p:oleObj spid="_x0000_s62467" name="公式" r:id="rId4" imgW="2476440" imgH="711000" progId="Equation.3">
              <p:embed/>
            </p:oleObj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DF474A5-4658-4FB5-942C-928979EBC46C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0"/>
            <a:ext cx="8858280" cy="6858000"/>
          </a:xfrm>
        </p:spPr>
        <p:txBody>
          <a:bodyPr/>
          <a:lstStyle/>
          <a:p>
            <a:pPr eaLnBrk="1" hangingPunct="1">
              <a:buNone/>
            </a:pPr>
            <a:endParaRPr lang="zh-CN" altLang="en-US" sz="2400" b="1" smtClean="0">
              <a:solidFill>
                <a:srgbClr val="025245"/>
              </a:solidFill>
            </a:endParaRPr>
          </a:p>
          <a:p>
            <a:pPr eaLnBrk="1" hangingPunct="1">
              <a:buNone/>
            </a:pPr>
            <a:endParaRPr lang="zh-CN" altLang="en-US" sz="2400" b="1" smtClean="0">
              <a:solidFill>
                <a:srgbClr val="025245"/>
              </a:solidFill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714348" y="0"/>
          <a:ext cx="6099175" cy="1252537"/>
        </p:xfrm>
        <a:graphic>
          <a:graphicData uri="http://schemas.openxmlformats.org/presentationml/2006/ole">
            <p:oleObj spid="_x0000_s107522" name="公式" r:id="rId3" imgW="2476440" imgH="507960" progId="Equation.3">
              <p:embed/>
            </p:oleObj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714348" y="3643314"/>
          <a:ext cx="5746750" cy="1462087"/>
        </p:xfrm>
        <a:graphic>
          <a:graphicData uri="http://schemas.openxmlformats.org/presentationml/2006/ole">
            <p:oleObj spid="_x0000_s107523" name="公式" r:id="rId4" imgW="2387520" imgH="609480" progId="Equation.3">
              <p:embed/>
            </p:oleObj>
          </a:graphicData>
        </a:graphic>
      </p:graphicFrame>
      <p:graphicFrame>
        <p:nvGraphicFramePr>
          <p:cNvPr id="4100" name="Object 5"/>
          <p:cNvGraphicFramePr>
            <a:graphicFrameLocks noChangeAspect="1"/>
          </p:cNvGraphicFramePr>
          <p:nvPr/>
        </p:nvGraphicFramePr>
        <p:xfrm>
          <a:off x="785786" y="5429264"/>
          <a:ext cx="2890837" cy="639762"/>
        </p:xfrm>
        <a:graphic>
          <a:graphicData uri="http://schemas.openxmlformats.org/presentationml/2006/ole">
            <p:oleObj spid="_x0000_s107524" name="公式" r:id="rId5" imgW="1371600" imgH="253800" progId="Equation.3">
              <p:embed/>
            </p:oleObj>
          </a:graphicData>
        </a:graphic>
      </p:graphicFrame>
      <p:graphicFrame>
        <p:nvGraphicFramePr>
          <p:cNvPr id="96261" name="Object 3"/>
          <p:cNvGraphicFramePr>
            <a:graphicFrameLocks noChangeAspect="1"/>
          </p:cNvGraphicFramePr>
          <p:nvPr/>
        </p:nvGraphicFramePr>
        <p:xfrm>
          <a:off x="571472" y="1857364"/>
          <a:ext cx="5143536" cy="1673378"/>
        </p:xfrm>
        <a:graphic>
          <a:graphicData uri="http://schemas.openxmlformats.org/presentationml/2006/ole">
            <p:oleObj spid="_x0000_s107525" name="公式" r:id="rId6" imgW="2031840" imgH="660240" progId="Equation.3">
              <p:embed/>
            </p:oleObj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96DE75-B9AB-47F2-9151-CC32B4DD271D}" type="slidenum">
              <a:rPr lang="en-US" altLang="zh-CN" smtClean="0"/>
              <a:pPr/>
              <a:t>40</a:t>
            </a:fld>
            <a:endParaRPr lang="en-US" altLang="zh-CN" smtClean="0"/>
          </a:p>
        </p:txBody>
      </p:sp>
      <p:sp>
        <p:nvSpPr>
          <p:cNvPr id="60420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0" y="914400"/>
            <a:ext cx="9144000" cy="5943600"/>
          </a:xfrm>
        </p:spPr>
        <p:txBody>
          <a:bodyPr/>
          <a:lstStyle/>
          <a:p>
            <a:pPr eaLnBrk="1" hangingPunct="1"/>
            <a:endParaRPr lang="en-US" altLang="zh-CN" b="1" smtClean="0"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rgbClr val="FF0000"/>
                </a:solidFill>
                <a:sym typeface="Symbol" pitchFamily="18" charset="2"/>
              </a:rPr>
              <a:t>广义传播律</a:t>
            </a:r>
            <a:r>
              <a:rPr lang="zh-CN" altLang="en-US" sz="2400" b="1" smtClean="0">
                <a:solidFill>
                  <a:schemeClr val="tx1"/>
                </a:solidFill>
                <a:sym typeface="Symbol" pitchFamily="18" charset="2"/>
              </a:rPr>
              <a:t>包括：</a:t>
            </a: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tx1"/>
                </a:solidFill>
                <a:sym typeface="Symbol" pitchFamily="18" charset="2"/>
              </a:rPr>
              <a:t>协方差传播：</a:t>
            </a:r>
            <a:r>
              <a:rPr lang="zh-CN" altLang="en-US" sz="32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由观测值的精度求函数精度。</a:t>
            </a:r>
          </a:p>
          <a:p>
            <a:pPr marL="2422525" indent="-2422525" eaLnBrk="1" hangingPunct="1">
              <a:buNone/>
            </a:pPr>
            <a:r>
              <a:rPr lang="zh-CN" altLang="en-US" sz="3200" b="1" smtClean="0">
                <a:solidFill>
                  <a:schemeClr val="tx1"/>
                </a:solidFill>
                <a:sym typeface="Symbol" pitchFamily="18" charset="2"/>
              </a:rPr>
              <a:t>权逆阵传播：</a:t>
            </a:r>
            <a:r>
              <a:rPr lang="zh-CN" altLang="en-US" sz="32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用观测值的协因数阵求函数的协因数                 阵。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5722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en-US" altLang="zh-CN" sz="3200" b="1" smtClean="0">
                <a:solidFill>
                  <a:srgbClr val="193B30"/>
                </a:solidFill>
                <a:latin typeface="微软雅黑" pitchFamily="34" charset="-122"/>
                <a:ea typeface="微软雅黑" pitchFamily="34" charset="-122"/>
                <a:cs typeface="+mj-cs"/>
                <a:sym typeface="Symbol" pitchFamily="18" charset="2"/>
              </a:rPr>
              <a:t>3.4  协因数阵(权逆阵)及其传播</a:t>
            </a:r>
            <a:endParaRPr lang="zh-CN" altLang="en-US" sz="3200" b="1" dirty="0">
              <a:solidFill>
                <a:srgbClr val="193B30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0E2A38C-37E2-480A-84C0-B27B15D9146F}" type="slidenum">
              <a:rPr lang="en-US" altLang="zh-CN" smtClean="0"/>
              <a:pPr/>
              <a:t>41</a:t>
            </a:fld>
            <a:endParaRPr lang="en-US" altLang="zh-CN" smtClean="0"/>
          </a:p>
        </p:txBody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9144000" cy="5572164"/>
          </a:xfrm>
        </p:spPr>
        <p:txBody>
          <a:bodyPr/>
          <a:lstStyle/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0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rgbClr val="00B050"/>
                </a:solidFill>
              </a:rPr>
              <a:t>  </a:t>
            </a:r>
            <a:endParaRPr lang="en-US" altLang="zh-CN" sz="2000" b="1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r>
              <a:rPr lang="en-US" altLang="zh-CN" sz="2000" b="1" smtClean="0">
                <a:solidFill>
                  <a:srgbClr val="00B050"/>
                </a:solidFill>
              </a:rPr>
              <a:t>     </a:t>
            </a:r>
          </a:p>
          <a:p>
            <a:pPr eaLnBrk="1" hangingPunct="1">
              <a:buNone/>
            </a:pPr>
            <a:r>
              <a:rPr lang="en-US" altLang="zh-CN" sz="2000" b="1" smtClean="0">
                <a:solidFill>
                  <a:srgbClr val="00B050"/>
                </a:solidFill>
              </a:rPr>
              <a:t>    </a:t>
            </a:r>
            <a:r>
              <a:rPr lang="zh-CN" altLang="en-US" sz="2400" b="1" smtClean="0">
                <a:solidFill>
                  <a:schemeClr val="tx1"/>
                </a:solidFill>
              </a:rPr>
              <a:t>称</a:t>
            </a:r>
            <a:r>
              <a:rPr lang="en-US" altLang="zh-CN" sz="2400" b="1" i="1" err="1" smtClean="0">
                <a:solidFill>
                  <a:schemeClr val="tx1"/>
                </a:solidFill>
              </a:rPr>
              <a:t>Q</a:t>
            </a:r>
            <a:r>
              <a:rPr lang="en-US" altLang="zh-CN" sz="2400" b="1" i="1" baseline="-25000" err="1" smtClean="0">
                <a:solidFill>
                  <a:schemeClr val="tx1"/>
                </a:solidFill>
              </a:rPr>
              <a:t>xixi</a:t>
            </a:r>
            <a:r>
              <a:rPr lang="zh-CN" altLang="en-US" sz="2400" b="1" smtClean="0">
                <a:solidFill>
                  <a:schemeClr val="tx1"/>
                </a:solidFill>
              </a:rPr>
              <a:t>、</a:t>
            </a:r>
            <a:r>
              <a:rPr lang="en-US" altLang="zh-CN" sz="2400" b="1" i="1" err="1" smtClean="0">
                <a:solidFill>
                  <a:schemeClr val="tx1"/>
                </a:solidFill>
              </a:rPr>
              <a:t>Q</a:t>
            </a:r>
            <a:r>
              <a:rPr lang="en-US" altLang="zh-CN" sz="2400" b="1" i="1" baseline="-25000" err="1" smtClean="0">
                <a:solidFill>
                  <a:schemeClr val="tx1"/>
                </a:solidFill>
              </a:rPr>
              <a:t>xjxj</a:t>
            </a:r>
            <a:r>
              <a:rPr lang="zh-CN" altLang="en-US" sz="2400" b="1" smtClean="0">
                <a:solidFill>
                  <a:schemeClr val="tx1"/>
                </a:solidFill>
              </a:rPr>
              <a:t>分别为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en-US" altLang="zh-CN" sz="2400" b="1" i="1" baseline="-25000" smtClean="0">
                <a:solidFill>
                  <a:schemeClr val="tx1"/>
                </a:solidFill>
              </a:rPr>
              <a:t>i</a:t>
            </a:r>
            <a:r>
              <a:rPr lang="zh-CN" altLang="en-US" sz="2400" b="1" smtClean="0">
                <a:solidFill>
                  <a:schemeClr val="tx1"/>
                </a:solidFill>
              </a:rPr>
              <a:t>、</a:t>
            </a:r>
            <a:r>
              <a:rPr lang="en-US" altLang="zh-CN" sz="2400" b="1" i="1" err="1" smtClean="0">
                <a:solidFill>
                  <a:schemeClr val="tx1"/>
                </a:solidFill>
              </a:rPr>
              <a:t>x</a:t>
            </a:r>
            <a:r>
              <a:rPr lang="en-US" altLang="zh-CN" sz="2400" b="1" i="1" baseline="-25000" err="1" smtClean="0">
                <a:solidFill>
                  <a:schemeClr val="tx1"/>
                </a:solidFill>
              </a:rPr>
              <a:t>j</a:t>
            </a:r>
            <a:r>
              <a:rPr lang="zh-CN" altLang="en-US" sz="2400" b="1" smtClean="0">
                <a:solidFill>
                  <a:schemeClr val="tx1"/>
                </a:solidFill>
              </a:rPr>
              <a:t>的协因数或权倒数；</a:t>
            </a: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   称</a:t>
            </a:r>
            <a:r>
              <a:rPr lang="en-US" altLang="zh-CN" sz="2400" b="1" err="1" smtClean="0">
                <a:solidFill>
                  <a:schemeClr val="tx1"/>
                </a:solidFill>
              </a:rPr>
              <a:t>Q</a:t>
            </a:r>
            <a:r>
              <a:rPr lang="en-US" altLang="zh-CN" sz="2400" b="1" i="1" baseline="-25000" err="1" smtClean="0">
                <a:solidFill>
                  <a:schemeClr val="tx1"/>
                </a:solidFill>
              </a:rPr>
              <a:t>xixj</a:t>
            </a:r>
            <a:r>
              <a:rPr lang="zh-CN" altLang="en-US" sz="2400" b="1" smtClean="0">
                <a:solidFill>
                  <a:schemeClr val="tx1"/>
                </a:solidFill>
              </a:rPr>
              <a:t>为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en-US" altLang="zh-CN" sz="2400" b="1" i="1" baseline="-25000" smtClean="0">
                <a:solidFill>
                  <a:schemeClr val="tx1"/>
                </a:solidFill>
              </a:rPr>
              <a:t>i</a:t>
            </a:r>
            <a:r>
              <a:rPr lang="zh-CN" altLang="en-US" sz="2400" b="1" smtClean="0">
                <a:solidFill>
                  <a:schemeClr val="tx1"/>
                </a:solidFill>
              </a:rPr>
              <a:t>关于</a:t>
            </a:r>
            <a:r>
              <a:rPr lang="en-US" altLang="zh-CN" sz="2400" b="1" i="1" err="1" smtClean="0">
                <a:solidFill>
                  <a:schemeClr val="tx1"/>
                </a:solidFill>
              </a:rPr>
              <a:t>x</a:t>
            </a:r>
            <a:r>
              <a:rPr lang="en-US" altLang="zh-CN" sz="2400" b="1" i="1" baseline="-25000" err="1" smtClean="0">
                <a:solidFill>
                  <a:schemeClr val="tx1"/>
                </a:solidFill>
              </a:rPr>
              <a:t>j</a:t>
            </a:r>
            <a:r>
              <a:rPr lang="zh-CN" altLang="en-US" sz="2400" b="1" smtClean="0">
                <a:solidFill>
                  <a:schemeClr val="tx1"/>
                </a:solidFill>
              </a:rPr>
              <a:t>的协因数或相关权倒数。</a:t>
            </a:r>
          </a:p>
        </p:txBody>
      </p:sp>
      <p:graphicFrame>
        <p:nvGraphicFramePr>
          <p:cNvPr id="43010" name="Object 6"/>
          <p:cNvGraphicFramePr>
            <a:graphicFrameLocks noChangeAspect="1"/>
          </p:cNvGraphicFramePr>
          <p:nvPr/>
        </p:nvGraphicFramePr>
        <p:xfrm>
          <a:off x="285720" y="714356"/>
          <a:ext cx="8643998" cy="1045205"/>
        </p:xfrm>
        <a:graphic>
          <a:graphicData uri="http://schemas.openxmlformats.org/presentationml/2006/ole">
            <p:oleObj spid="_x0000_s64514" name="公式" r:id="rId3" imgW="3974760" imgH="482400" progId="Equation.3">
              <p:embed/>
            </p:oleObj>
          </a:graphicData>
        </a:graphic>
      </p:graphicFrame>
      <p:graphicFrame>
        <p:nvGraphicFramePr>
          <p:cNvPr id="43012" name="Object 8"/>
          <p:cNvGraphicFramePr>
            <a:graphicFrameLocks noChangeAspect="1"/>
          </p:cNvGraphicFramePr>
          <p:nvPr/>
        </p:nvGraphicFramePr>
        <p:xfrm>
          <a:off x="1000100" y="1785926"/>
          <a:ext cx="6896169" cy="3071834"/>
        </p:xfrm>
        <a:graphic>
          <a:graphicData uri="http://schemas.openxmlformats.org/presentationml/2006/ole">
            <p:oleObj spid="_x0000_s64516" name="公式" r:id="rId4" imgW="3251160" imgH="14475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450059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一、协因数阵（权逆阵）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0BE1B8-4D9E-4EBC-8CC5-B4B3B02238DA}" type="slidenum">
              <a:rPr lang="en-US" altLang="zh-CN" smtClean="0"/>
              <a:pPr/>
              <a:t>42</a:t>
            </a:fld>
            <a:endParaRPr lang="en-US" altLang="zh-CN" smtClean="0"/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0"/>
            <a:ext cx="8858280" cy="5000636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025245"/>
                </a:solidFill>
              </a:rPr>
              <a:t>设有随机向量     ，其方差</a:t>
            </a:r>
            <a:r>
              <a:rPr lang="en-US" altLang="zh-CN" sz="2400" b="1" smtClean="0">
                <a:solidFill>
                  <a:srgbClr val="025245"/>
                </a:solidFill>
              </a:rPr>
              <a:t>-</a:t>
            </a:r>
            <a:r>
              <a:rPr lang="zh-CN" altLang="en-US" sz="2400" b="1" smtClean="0">
                <a:solidFill>
                  <a:srgbClr val="025245"/>
                </a:solidFill>
              </a:rPr>
              <a:t>协方差阵为：</a:t>
            </a:r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r>
              <a:rPr lang="zh-CN" altLang="en-US" i="1" smtClean="0"/>
              <a:t>                            </a:t>
            </a:r>
            <a:endParaRPr lang="en-US" altLang="zh-CN" i="1" smtClean="0"/>
          </a:p>
          <a:p>
            <a:pPr eaLnBrk="1" hangingPunct="1">
              <a:buNone/>
            </a:pPr>
            <a:r>
              <a:rPr lang="zh-CN" altLang="en-US" i="1" smtClean="0"/>
              <a:t> </a:t>
            </a:r>
            <a:endParaRPr lang="en-US" altLang="zh-CN" i="1" smtClean="0"/>
          </a:p>
        </p:txBody>
      </p: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2428861" y="118804"/>
          <a:ext cx="285752" cy="452676"/>
        </p:xfrm>
        <a:graphic>
          <a:graphicData uri="http://schemas.openxmlformats.org/presentationml/2006/ole">
            <p:oleObj spid="_x0000_s65538" name="公式" r:id="rId3" imgW="177480" imgH="279360" progId="Equation.3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1343025" y="785813"/>
          <a:ext cx="5827713" cy="4845050"/>
        </p:xfrm>
        <a:graphic>
          <a:graphicData uri="http://schemas.openxmlformats.org/presentationml/2006/ole">
            <p:oleObj spid="_x0000_s65539" name="公式" r:id="rId4" imgW="2628720" imgH="218412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5572140"/>
            <a:ext cx="900115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i="1" smtClean="0">
                <a:latin typeface="+mj-ea"/>
                <a:ea typeface="+mj-ea"/>
              </a:rPr>
              <a:t>Q</a:t>
            </a:r>
            <a:r>
              <a:rPr lang="en-US" altLang="zh-CN" sz="2400" i="1" baseline="-25000" smtClean="0">
                <a:latin typeface="+mj-ea"/>
                <a:ea typeface="+mj-ea"/>
              </a:rPr>
              <a:t>XX</a:t>
            </a:r>
            <a:r>
              <a:rPr lang="zh-CN" altLang="zh-CN" sz="2400" smtClean="0">
                <a:latin typeface="+mj-ea"/>
                <a:ea typeface="+mj-ea"/>
              </a:rPr>
              <a:t>称为</a:t>
            </a:r>
            <a:r>
              <a:rPr lang="en-US" altLang="zh-CN" sz="2400" i="1" smtClean="0">
                <a:latin typeface="+mj-ea"/>
                <a:ea typeface="+mj-ea"/>
              </a:rPr>
              <a:t>X </a:t>
            </a:r>
            <a:r>
              <a:rPr lang="zh-CN" altLang="zh-CN" sz="2400" smtClean="0">
                <a:latin typeface="+mj-ea"/>
                <a:ea typeface="+mj-ea"/>
              </a:rPr>
              <a:t>的协因数</a:t>
            </a:r>
            <a:r>
              <a:rPr lang="zh-CN" altLang="en-US" sz="2400" smtClean="0">
                <a:latin typeface="+mj-ea"/>
                <a:ea typeface="+mj-ea"/>
              </a:rPr>
              <a:t>阵或</a:t>
            </a:r>
            <a:r>
              <a:rPr lang="zh-CN" altLang="zh-CN" sz="2400" smtClean="0">
                <a:latin typeface="+mj-ea"/>
                <a:ea typeface="+mj-ea"/>
              </a:rPr>
              <a:t>权逆阵</a:t>
            </a:r>
            <a:r>
              <a:rPr lang="zh-CN" altLang="en-US" sz="2400" smtClean="0">
                <a:latin typeface="+mj-ea"/>
                <a:ea typeface="+mj-ea"/>
              </a:rPr>
              <a:t>。其</a:t>
            </a:r>
            <a:r>
              <a:rPr lang="zh-CN" altLang="zh-CN" sz="2400" smtClean="0">
                <a:latin typeface="+mj-ea"/>
                <a:ea typeface="+mj-ea"/>
              </a:rPr>
              <a:t>为</a:t>
            </a:r>
            <a:r>
              <a:rPr lang="zh-CN" altLang="en-US" sz="2400" smtClean="0">
                <a:latin typeface="+mj-ea"/>
                <a:ea typeface="+mj-ea"/>
              </a:rPr>
              <a:t>对称正定</a:t>
            </a:r>
            <a:r>
              <a:rPr lang="zh-CN" altLang="zh-CN" sz="2400" smtClean="0">
                <a:latin typeface="+mj-ea"/>
                <a:ea typeface="+mj-ea"/>
              </a:rPr>
              <a:t>方阵，主元为各变量的权倒数，非</a:t>
            </a:r>
            <a:r>
              <a:rPr lang="zh-CN" altLang="en-US" sz="2400" smtClean="0">
                <a:latin typeface="+mj-ea"/>
                <a:ea typeface="+mj-ea"/>
              </a:rPr>
              <a:t>主</a:t>
            </a:r>
            <a:r>
              <a:rPr lang="zh-CN" altLang="zh-CN" sz="2400" smtClean="0">
                <a:latin typeface="+mj-ea"/>
                <a:ea typeface="+mj-ea"/>
              </a:rPr>
              <a:t>元为两两变量的相关权倒数。</a:t>
            </a:r>
            <a:endParaRPr lang="zh-CN" altLang="en-US" sz="1400">
              <a:latin typeface="+mj-ea"/>
              <a:ea typeface="+mj-ea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4FFB030-9734-4A1A-82CB-1D730C71FB0D}" type="slidenum">
              <a:rPr lang="en-US" altLang="zh-CN" smtClean="0"/>
              <a:pPr/>
              <a:t>43</a:t>
            </a:fld>
            <a:endParaRPr lang="en-US" altLang="zh-CN" smtClean="0"/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350043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rgbClr val="025245"/>
                </a:solidFill>
              </a:rPr>
              <a:t>设另有随机向量       </a:t>
            </a:r>
            <a:r>
              <a:rPr lang="en-US" altLang="zh-CN" sz="2400" b="1" smtClean="0">
                <a:solidFill>
                  <a:srgbClr val="025245"/>
                </a:solidFill>
              </a:rPr>
              <a:t>,</a:t>
            </a:r>
            <a:r>
              <a:rPr lang="zh-CN" altLang="en-US" sz="2400" b="1" smtClean="0">
                <a:solidFill>
                  <a:srgbClr val="025245"/>
                </a:solidFill>
              </a:rPr>
              <a:t>则有</a:t>
            </a:r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/>
            <a:endParaRPr lang="zh-CN" altLang="en-US" smtClean="0"/>
          </a:p>
          <a:p>
            <a:pPr eaLnBrk="1" hangingPunct="1">
              <a:buNone/>
            </a:pPr>
            <a:endParaRPr lang="en-US" altLang="zh-CN" smtClean="0"/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rgbClr val="A66402"/>
                </a:solidFill>
              </a:rPr>
              <a:t> </a:t>
            </a:r>
          </a:p>
        </p:txBody>
      </p:sp>
      <p:graphicFrame>
        <p:nvGraphicFramePr>
          <p:cNvPr id="45058" name="Object 4"/>
          <p:cNvGraphicFramePr>
            <a:graphicFrameLocks noChangeAspect="1"/>
          </p:cNvGraphicFramePr>
          <p:nvPr/>
        </p:nvGraphicFramePr>
        <p:xfrm>
          <a:off x="2357422" y="0"/>
          <a:ext cx="308375" cy="571505"/>
        </p:xfrm>
        <a:graphic>
          <a:graphicData uri="http://schemas.openxmlformats.org/presentationml/2006/ole">
            <p:oleObj spid="_x0000_s66562" name="公式" r:id="rId3" imgW="152280" imgH="279360" progId="Equation.3">
              <p:embed/>
            </p:oleObj>
          </a:graphicData>
        </a:graphic>
      </p:graphicFrame>
      <p:graphicFrame>
        <p:nvGraphicFramePr>
          <p:cNvPr id="45059" name="Object 5"/>
          <p:cNvGraphicFramePr>
            <a:graphicFrameLocks noChangeAspect="1"/>
          </p:cNvGraphicFramePr>
          <p:nvPr/>
        </p:nvGraphicFramePr>
        <p:xfrm>
          <a:off x="357158" y="1000108"/>
          <a:ext cx="8262938" cy="2214562"/>
        </p:xfrm>
        <a:graphic>
          <a:graphicData uri="http://schemas.openxmlformats.org/presentationml/2006/ole">
            <p:oleObj spid="_x0000_s66563" name="公式" r:id="rId4" imgW="3504960" imgH="939600" progId="Equation.3">
              <p:embed/>
            </p:oleObj>
          </a:graphicData>
        </a:graphic>
      </p:graphicFrame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285720" y="4357694"/>
          <a:ext cx="7643813" cy="1790700"/>
        </p:xfrm>
        <a:graphic>
          <a:graphicData uri="http://schemas.openxmlformats.org/presentationml/2006/ole">
            <p:oleObj spid="_x0000_s66564" name="公式" r:id="rId5" imgW="3060360" imgH="7110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643314"/>
            <a:ext cx="414340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latin typeface="+mj-ea"/>
                <a:ea typeface="+mj-ea"/>
              </a:rPr>
              <a:t>相关</a:t>
            </a:r>
            <a:r>
              <a:rPr lang="zh-CN" altLang="zh-CN" sz="2400" b="1" smtClean="0">
                <a:latin typeface="+mj-ea"/>
                <a:ea typeface="+mj-ea"/>
              </a:rPr>
              <a:t>权逆阵</a:t>
            </a:r>
            <a:r>
              <a:rPr lang="zh-CN" altLang="en-US" sz="2400" b="1" smtClean="0">
                <a:latin typeface="+mj-ea"/>
                <a:ea typeface="+mj-ea"/>
              </a:rPr>
              <a:t>的</a:t>
            </a:r>
            <a:r>
              <a:rPr lang="zh-CN" altLang="zh-CN" sz="2400" b="1" smtClean="0">
                <a:latin typeface="+mj-ea"/>
                <a:ea typeface="+mj-ea"/>
              </a:rPr>
              <a:t>性质：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69F03A6-76B2-4A56-A310-CE207A5C8853}" type="slidenum">
              <a:rPr lang="en-US" altLang="zh-CN" smtClean="0"/>
              <a:pPr/>
              <a:t>44</a:t>
            </a:fld>
            <a:endParaRPr lang="en-US" altLang="zh-CN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571480"/>
            <a:ext cx="9001156" cy="6000768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A66402"/>
                </a:solidFill>
              </a:rPr>
              <a:t>                                      </a:t>
            </a:r>
            <a:endParaRPr lang="zh-CN" altLang="zh-CN" sz="2400" b="1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r>
              <a:rPr lang="zh-CN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</a:t>
            </a:r>
            <a:r>
              <a:rPr lang="zh-CN" altLang="en-US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          </a:t>
            </a:r>
            <a:r>
              <a:rPr lang="zh-CN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zh-CN" altLang="en-US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</a:t>
            </a:r>
            <a:endParaRPr lang="en-US" altLang="zh-CN" sz="2400" i="1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400" i="1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sz="240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en-US" altLang="zh-CN" sz="2400" smtClean="0">
                <a:solidFill>
                  <a:schemeClr val="tx1"/>
                </a:solidFill>
                <a:sym typeface="Symbol" pitchFamily="18" charset="2"/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、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对于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由</a:t>
            </a:r>
            <a:r>
              <a:rPr lang="en-US" altLang="zh-CN" sz="2400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个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独立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随机量组成的随机向量</a:t>
            </a:r>
            <a:r>
              <a:rPr lang="en-US" altLang="zh-CN" sz="2400" smtClean="0">
                <a:solidFill>
                  <a:schemeClr val="tx1"/>
                </a:solidFill>
                <a:sym typeface="Symbol" pitchFamily="18" charset="2"/>
              </a:rPr>
              <a:t>X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，其协方差阵</a:t>
            </a:r>
            <a:r>
              <a:rPr lang="en-US" altLang="zh-CN" sz="2400" i="1" err="1" smtClean="0">
                <a:solidFill>
                  <a:schemeClr val="tx1"/>
                </a:solidFill>
                <a:sym typeface="Symbol" pitchFamily="18" charset="2"/>
              </a:rPr>
              <a:t>D</a:t>
            </a:r>
            <a:r>
              <a:rPr lang="en-US" altLang="zh-CN" sz="2400" i="1" baseline="-25000" err="1" smtClean="0">
                <a:solidFill>
                  <a:schemeClr val="tx1"/>
                </a:solidFill>
                <a:sym typeface="Symbol" pitchFamily="18" charset="2"/>
              </a:rPr>
              <a:t>xx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、协因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数阵</a:t>
            </a:r>
            <a:r>
              <a:rPr lang="en-US" altLang="zh-CN" sz="2400" i="1" err="1" smtClean="0">
                <a:solidFill>
                  <a:schemeClr val="tx1"/>
                </a:solidFill>
                <a:sym typeface="Symbol" pitchFamily="18" charset="2"/>
              </a:rPr>
              <a:t>Q</a:t>
            </a:r>
            <a:r>
              <a:rPr lang="en-US" altLang="zh-CN" sz="2400" i="1" baseline="-25000" err="1" smtClean="0">
                <a:solidFill>
                  <a:schemeClr val="tx1"/>
                </a:solidFill>
                <a:sym typeface="Symbol" pitchFamily="18" charset="2"/>
              </a:rPr>
              <a:t>xx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、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权阵</a:t>
            </a:r>
            <a:r>
              <a:rPr lang="en-US" altLang="zh-CN" sz="2400" i="1" err="1" smtClean="0">
                <a:solidFill>
                  <a:schemeClr val="tx1"/>
                </a:solidFill>
                <a:sym typeface="Symbol" pitchFamily="18" charset="2"/>
              </a:rPr>
              <a:t>P</a:t>
            </a:r>
            <a:r>
              <a:rPr lang="en-US" altLang="zh-CN" sz="2400" i="1" baseline="-25000" err="1" smtClean="0">
                <a:solidFill>
                  <a:schemeClr val="tx1"/>
                </a:solidFill>
                <a:sym typeface="Symbol" pitchFamily="18" charset="2"/>
              </a:rPr>
              <a:t>xx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都是</a:t>
            </a:r>
            <a:r>
              <a:rPr lang="en-US" altLang="zh-CN" sz="2400" smtClean="0">
                <a:solidFill>
                  <a:schemeClr val="tx1"/>
                </a:solidFill>
                <a:sym typeface="Symbol" pitchFamily="18" charset="2"/>
              </a:rPr>
              <a:t>n</a:t>
            </a:r>
            <a:r>
              <a:rPr lang="en-US" altLang="zh-CN" sz="2400" smtClean="0">
                <a:solidFill>
                  <a:schemeClr val="tx1"/>
                </a:solidFill>
                <a:sym typeface="Symbol"/>
              </a:rPr>
              <a:t>n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对角阵，且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主元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各元素分别为相应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随机量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的方差、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协因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数及权。</a:t>
            </a:r>
            <a:endParaRPr lang="en-US" altLang="zh-CN" sz="2400" smtClean="0">
              <a:solidFill>
                <a:schemeClr val="tx1"/>
              </a:solidFill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、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当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协因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数阵为非对角阵时，其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对应的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权阵中各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主对角元</a:t>
            </a:r>
            <a:r>
              <a:rPr lang="zh-CN" altLang="zh-CN" sz="2400" smtClean="0">
                <a:solidFill>
                  <a:schemeClr val="tx1"/>
                </a:solidFill>
                <a:sym typeface="Symbol" pitchFamily="18" charset="2"/>
              </a:rPr>
              <a:t>就不再是权，但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协困数</a:t>
            </a:r>
            <a:r>
              <a:rPr lang="zh-CN" altLang="zh-CN" sz="2400" smtClean="0">
                <a:solidFill>
                  <a:srgbClr val="C00000"/>
                </a:solidFill>
                <a:sym typeface="Symbol" pitchFamily="18" charset="2"/>
              </a:rPr>
              <a:t>阵中主对角元分别为各对应</a:t>
            </a:r>
            <a:r>
              <a:rPr lang="zh-CN" altLang="en-US" sz="2400" smtClean="0">
                <a:solidFill>
                  <a:srgbClr val="C00000"/>
                </a:solidFill>
                <a:sym typeface="Symbol" pitchFamily="18" charset="2"/>
              </a:rPr>
              <a:t>随机量</a:t>
            </a:r>
            <a:r>
              <a:rPr lang="zh-CN" altLang="zh-CN" sz="2400" smtClean="0">
                <a:solidFill>
                  <a:srgbClr val="C00000"/>
                </a:solidFill>
                <a:sym typeface="Symbol" pitchFamily="18" charset="2"/>
              </a:rPr>
              <a:t>的</a:t>
            </a:r>
            <a:r>
              <a:rPr lang="zh-CN" altLang="en-US" sz="2400" smtClean="0">
                <a:solidFill>
                  <a:srgbClr val="C00000"/>
                </a:solidFill>
                <a:sym typeface="Symbol" pitchFamily="18" charset="2"/>
              </a:rPr>
              <a:t>协因数，应该在协因数阵中完成各随机量协因数阵的分割或聚集。</a:t>
            </a: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285984" y="1285860"/>
          <a:ext cx="3143272" cy="1482225"/>
        </p:xfrm>
        <a:graphic>
          <a:graphicData uri="http://schemas.openxmlformats.org/presentationml/2006/ole">
            <p:oleObj spid="_x0000_s102401" name="公式" r:id="rId3" imgW="1536480" imgH="723600" progId="Equation.3">
              <p:embed/>
            </p:oleObj>
          </a:graphicData>
        </a:graphic>
      </p:graphicFrame>
      <p:graphicFrame>
        <p:nvGraphicFramePr>
          <p:cNvPr id="102402" name="Object 2"/>
          <p:cNvGraphicFramePr>
            <a:graphicFrameLocks noChangeAspect="1"/>
          </p:cNvGraphicFramePr>
          <p:nvPr/>
        </p:nvGraphicFramePr>
        <p:xfrm>
          <a:off x="142844" y="714356"/>
          <a:ext cx="4779963" cy="476250"/>
        </p:xfrm>
        <a:graphic>
          <a:graphicData uri="http://schemas.openxmlformats.org/presentationml/2006/ole">
            <p:oleObj spid="_x0000_s102402" name="公式" r:id="rId4" imgW="2171520" imgH="21564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2143140" cy="686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二、权阵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628951-C0BD-42CA-912E-0D10302F8637}" type="slidenum">
              <a:rPr lang="en-US" altLang="zh-CN" smtClean="0"/>
              <a:pPr/>
              <a:t>45</a:t>
            </a:fld>
            <a:endParaRPr lang="en-US" altLang="zh-CN" smtClean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215074" cy="642918"/>
          </a:xfrm>
        </p:spPr>
        <p:txBody>
          <a:bodyPr/>
          <a:lstStyle/>
          <a:p>
            <a:pPr marL="342900" indent="-342900" eaLnBrk="1" hangingPunct="1">
              <a:lnSpc>
                <a:spcPct val="150000"/>
              </a:lnSpc>
              <a:spcBef>
                <a:spcPct val="20000"/>
              </a:spcBef>
            </a:pPr>
            <a:r>
              <a:rPr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cs typeface="+mn-cs"/>
                <a:sym typeface="Symbol" pitchFamily="18" charset="2"/>
              </a:rPr>
              <a:t>三、协因数（权逆阵）传播律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2643182"/>
            <a:ext cx="8464579" cy="57150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smtClean="0">
                <a:solidFill>
                  <a:schemeClr val="tx1"/>
                </a:solidFill>
              </a:rPr>
              <a:t>协因数传播律：</a:t>
            </a:r>
            <a:endParaRPr lang="zh-CN" altLang="en-US" sz="2000" smtClean="0">
              <a:solidFill>
                <a:schemeClr val="tx1"/>
              </a:solidFill>
            </a:endParaRPr>
          </a:p>
          <a:p>
            <a:pPr eaLnBrk="1" hangingPunct="1"/>
            <a:endParaRPr lang="zh-CN" altLang="en-US" sz="2800" smtClean="0"/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>
            <p:ph sz="half" idx="2"/>
          </p:nvPr>
        </p:nvGraphicFramePr>
        <p:xfrm>
          <a:off x="142875" y="728663"/>
          <a:ext cx="8858250" cy="1720850"/>
        </p:xfrm>
        <a:graphic>
          <a:graphicData uri="http://schemas.openxmlformats.org/presentationml/2006/ole">
            <p:oleObj spid="_x0000_s67586" name="公式" r:id="rId3" imgW="3987720" imgH="774360" progId="Equation.3">
              <p:embed/>
            </p:oleObj>
          </a:graphicData>
        </a:graphic>
      </p:graphicFrame>
      <p:graphicFrame>
        <p:nvGraphicFramePr>
          <p:cNvPr id="67587" name="Object 4"/>
          <p:cNvGraphicFramePr>
            <a:graphicFrameLocks noChangeAspect="1"/>
          </p:cNvGraphicFramePr>
          <p:nvPr/>
        </p:nvGraphicFramePr>
        <p:xfrm>
          <a:off x="1357290" y="3143248"/>
          <a:ext cx="5080362" cy="2857520"/>
        </p:xfrm>
        <a:graphic>
          <a:graphicData uri="http://schemas.openxmlformats.org/presentationml/2006/ole">
            <p:oleObj spid="_x0000_s67587" name="公式" r:id="rId4" imgW="2438280" imgH="13716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7158" y="6000768"/>
            <a:ext cx="685804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上列公式的证明方法与协方差传播律证明相同</a:t>
            </a: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EDDAE5-AC42-4BA9-9156-DABBE5DE2E00}" type="slidenum">
              <a:rPr lang="en-US" altLang="zh-CN" smtClean="0"/>
              <a:pPr/>
              <a:t>46</a:t>
            </a:fld>
            <a:endParaRPr lang="en-US" altLang="zh-CN" smtClean="0"/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smtClean="0">
                <a:solidFill>
                  <a:schemeClr val="tx1"/>
                </a:solidFill>
              </a:rPr>
              <a:t>误差传播律为</a:t>
            </a:r>
            <a:endParaRPr lang="en-US" altLang="zh-CN" sz="2400" smtClean="0">
              <a:solidFill>
                <a:schemeClr val="tx1"/>
              </a:solidFill>
            </a:endParaRPr>
          </a:p>
          <a:p>
            <a:pPr eaLnBrk="1" hangingPunct="1"/>
            <a:endParaRPr lang="en-US" altLang="zh-CN" smtClean="0"/>
          </a:p>
          <a:p>
            <a:pPr eaLnBrk="1" hangingPunct="1">
              <a:buNone/>
            </a:pPr>
            <a:r>
              <a:rPr lang="en-US" altLang="zh-CN" smtClean="0"/>
              <a:t>                                    </a:t>
            </a:r>
          </a:p>
          <a:p>
            <a:pPr eaLnBrk="1" hangingPunct="1">
              <a:buNone/>
            </a:pPr>
            <a:r>
              <a:rPr lang="zh-CN" altLang="en-US" sz="2000" smtClean="0">
                <a:solidFill>
                  <a:srgbClr val="A66402"/>
                </a:solidFill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</a:rPr>
              <a:t>将上式中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</a:t>
            </a:r>
            <a:r>
              <a:rPr lang="en-US" altLang="zh-CN" sz="2400" baseline="-25000" err="1" smtClean="0">
                <a:solidFill>
                  <a:schemeClr val="tx1"/>
                </a:solidFill>
                <a:sym typeface="Symbol" pitchFamily="18" charset="2"/>
              </a:rPr>
              <a:t>i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含有的</a:t>
            </a:r>
            <a:r>
              <a:rPr lang="en-US" altLang="zh-CN" sz="2400" baseline="-25000" smtClean="0">
                <a:solidFill>
                  <a:schemeClr val="tx1"/>
                </a:solidFill>
                <a:sym typeface="Symbol" pitchFamily="18" charset="2"/>
              </a:rPr>
              <a:t>0</a:t>
            </a:r>
            <a:r>
              <a:rPr lang="en-US" altLang="zh-CN" sz="2400" baseline="30000" smtClean="0">
                <a:solidFill>
                  <a:schemeClr val="tx1"/>
                </a:solidFill>
                <a:sym typeface="Symbol" pitchFamily="18" charset="2"/>
              </a:rPr>
              <a:t>2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去除，就可得：</a:t>
            </a:r>
          </a:p>
          <a:p>
            <a:pPr eaLnBrk="1" hangingPunct="1">
              <a:buNone/>
            </a:pPr>
            <a:r>
              <a:rPr lang="en-US" altLang="zh-CN" smtClean="0"/>
              <a:t>     </a:t>
            </a:r>
            <a:endParaRPr lang="zh-CN" altLang="en-US" smtClean="0"/>
          </a:p>
          <a:p>
            <a:pPr eaLnBrk="1" hangingPunct="1">
              <a:buNone/>
            </a:pPr>
            <a:endParaRPr lang="zh-CN" altLang="en-US" smtClean="0"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mtClean="0"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mtClean="0">
                <a:solidFill>
                  <a:srgbClr val="A66402"/>
                </a:solidFill>
                <a:sym typeface="Symbol" pitchFamily="18" charset="2"/>
              </a:rPr>
              <a:t>                                                                               </a:t>
            </a:r>
            <a:r>
              <a:rPr lang="en-US" altLang="zh-CN" sz="2400" smtClean="0">
                <a:solidFill>
                  <a:schemeClr val="tx1"/>
                </a:solidFill>
                <a:sym typeface="Symbol" pitchFamily="18" charset="2"/>
              </a:rPr>
              <a:t>---</a:t>
            </a:r>
            <a:r>
              <a:rPr lang="zh-CN" altLang="en-US" sz="2400" smtClean="0">
                <a:solidFill>
                  <a:schemeClr val="tx1"/>
                </a:solidFill>
                <a:sym typeface="Symbol" pitchFamily="18" charset="2"/>
              </a:rPr>
              <a:t>即为</a:t>
            </a:r>
            <a:r>
              <a:rPr lang="zh-CN" altLang="en-US" sz="2400" smtClean="0">
                <a:solidFill>
                  <a:schemeClr val="tx1"/>
                </a:solidFill>
              </a:rPr>
              <a:t>权倒数传播律</a:t>
            </a:r>
            <a:endParaRPr lang="zh-CN" altLang="en-US" sz="2400" smtClean="0">
              <a:solidFill>
                <a:schemeClr val="tx1"/>
              </a:solidFill>
              <a:sym typeface="Symbol" pitchFamily="18" charset="2"/>
            </a:endParaRPr>
          </a:p>
        </p:txBody>
      </p:sp>
      <p:graphicFrame>
        <p:nvGraphicFramePr>
          <p:cNvPr id="48130" name="Object 5"/>
          <p:cNvGraphicFramePr>
            <a:graphicFrameLocks noChangeAspect="1"/>
          </p:cNvGraphicFramePr>
          <p:nvPr/>
        </p:nvGraphicFramePr>
        <p:xfrm>
          <a:off x="1244600" y="714375"/>
          <a:ext cx="4764088" cy="590550"/>
        </p:xfrm>
        <a:graphic>
          <a:graphicData uri="http://schemas.openxmlformats.org/presentationml/2006/ole">
            <p:oleObj spid="_x0000_s69634" name="公式" r:id="rId3" imgW="1930320" imgH="241200" progId="Equation.3">
              <p:embed/>
            </p:oleObj>
          </a:graphicData>
        </a:graphic>
      </p:graphicFrame>
      <p:graphicFrame>
        <p:nvGraphicFramePr>
          <p:cNvPr id="48131" name="Object 6"/>
          <p:cNvGraphicFramePr>
            <a:graphicFrameLocks noChangeAspect="1"/>
          </p:cNvGraphicFramePr>
          <p:nvPr/>
        </p:nvGraphicFramePr>
        <p:xfrm>
          <a:off x="1000100" y="2357430"/>
          <a:ext cx="5072098" cy="1024305"/>
        </p:xfrm>
        <a:graphic>
          <a:graphicData uri="http://schemas.openxmlformats.org/presentationml/2006/ole">
            <p:oleObj spid="_x0000_s69635" name="公式" r:id="rId4" imgW="2260440" imgH="457200" progId="Equation.3">
              <p:embed/>
            </p:oleObj>
          </a:graphicData>
        </a:graphic>
      </p:graphicFrame>
      <p:sp>
        <p:nvSpPr>
          <p:cNvPr id="48134" name="Rectangle 1031"/>
          <p:cNvSpPr>
            <a:spLocks noChangeArrowheads="1"/>
          </p:cNvSpPr>
          <p:nvPr/>
        </p:nvSpPr>
        <p:spPr bwMode="auto">
          <a:xfrm>
            <a:off x="214282" y="4143380"/>
            <a:ext cx="8326437" cy="1503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altLang="zh-CN" sz="2400" smtClean="0">
              <a:solidFill>
                <a:srgbClr val="199EE1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smtClean="0">
                <a:latin typeface="+mn-lt"/>
                <a:ea typeface="+mn-ea"/>
                <a:sym typeface="Symbol" pitchFamily="18" charset="2"/>
              </a:rPr>
              <a:t>故</a:t>
            </a:r>
            <a:r>
              <a:rPr lang="zh-CN" altLang="en-US" sz="2400">
                <a:latin typeface="+mn-lt"/>
                <a:ea typeface="+mn-ea"/>
                <a:sym typeface="Symbol" pitchFamily="18" charset="2"/>
              </a:rPr>
              <a:t>误差传播定律有时也称</a:t>
            </a:r>
            <a:r>
              <a:rPr lang="zh-CN" altLang="en-US" sz="2400">
                <a:solidFill>
                  <a:srgbClr val="C00000"/>
                </a:solidFill>
                <a:latin typeface="+mj-ea"/>
                <a:ea typeface="+mj-ea"/>
              </a:rPr>
              <a:t>权倒数传播</a:t>
            </a:r>
            <a:r>
              <a:rPr lang="zh-CN" altLang="en-US" sz="2400" smtClean="0">
                <a:solidFill>
                  <a:srgbClr val="C00000"/>
                </a:solidFill>
                <a:latin typeface="+mj-ea"/>
                <a:ea typeface="+mj-ea"/>
              </a:rPr>
              <a:t>律</a:t>
            </a:r>
            <a:r>
              <a:rPr lang="zh-CN" altLang="en-US" sz="2400" smtClean="0">
                <a:latin typeface="+mn-lt"/>
                <a:ea typeface="+mn-ea"/>
                <a:sym typeface="Symbol" pitchFamily="18" charset="2"/>
              </a:rPr>
              <a:t>。即误差传播的实质，是以权倒数的形式进行的。</a:t>
            </a:r>
            <a:endParaRPr lang="zh-CN" altLang="en-US" sz="2400">
              <a:latin typeface="+mn-lt"/>
              <a:ea typeface="+mn-ea"/>
              <a:sym typeface="Symbol" pitchFamily="18" charset="2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4F8862F-E794-4944-A42A-26B1CC699326}" type="slidenum">
              <a:rPr lang="en-US" altLang="zh-CN" smtClean="0"/>
              <a:pPr/>
              <a:t>47</a:t>
            </a:fld>
            <a:endParaRPr lang="en-US" altLang="zh-CN" smtClean="0"/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A66402"/>
                </a:solidFill>
              </a:rPr>
              <a:t> </a:t>
            </a:r>
            <a:endParaRPr lang="zh-CN" altLang="en-US" sz="2400" b="1" smtClean="0">
              <a:solidFill>
                <a:srgbClr val="A66402"/>
              </a:solidFill>
            </a:endParaRPr>
          </a:p>
        </p:txBody>
      </p:sp>
      <p:graphicFrame>
        <p:nvGraphicFramePr>
          <p:cNvPr id="49154" name="Object 5"/>
          <p:cNvGraphicFramePr>
            <a:graphicFrameLocks noChangeAspect="1"/>
          </p:cNvGraphicFramePr>
          <p:nvPr/>
        </p:nvGraphicFramePr>
        <p:xfrm>
          <a:off x="142844" y="214290"/>
          <a:ext cx="8824843" cy="6215106"/>
        </p:xfrm>
        <a:graphic>
          <a:graphicData uri="http://schemas.openxmlformats.org/presentationml/2006/ole">
            <p:oleObj spid="_x0000_s70658" name="公式" r:id="rId3" imgW="4000320" imgH="281916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763DF30-D8C5-482B-8AC2-9EC33792D778}" type="slidenum">
              <a:rPr lang="en-US" altLang="zh-CN" smtClean="0"/>
              <a:pPr/>
              <a:t>48</a:t>
            </a:fld>
            <a:endParaRPr lang="en-US" altLang="zh-CN" smtClean="0"/>
          </a:p>
        </p:txBody>
      </p:sp>
      <p:graphicFrame>
        <p:nvGraphicFramePr>
          <p:cNvPr id="50178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357188" y="922338"/>
          <a:ext cx="7858125" cy="4405312"/>
        </p:xfrm>
        <a:graphic>
          <a:graphicData uri="http://schemas.openxmlformats.org/presentationml/2006/ole">
            <p:oleObj spid="_x0000_s71682" name="公式" r:id="rId3" imgW="3670200" imgH="205740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720" y="571480"/>
            <a:ext cx="1143008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P39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ED4E268-4465-455A-8828-A7DD90483C1B}" type="slidenum">
              <a:rPr lang="en-US" altLang="zh-CN" smtClean="0"/>
              <a:pPr/>
              <a:t>49</a:t>
            </a:fld>
            <a:endParaRPr lang="en-US" altLang="zh-CN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262702" cy="785794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>
                <a:sym typeface="Symbol" pitchFamily="18" charset="2"/>
              </a:rPr>
              <a:t>3.5  </a:t>
            </a:r>
            <a:r>
              <a:rPr lang="en-US" altLang="zh-CN" sz="3200" err="1" smtClean="0">
                <a:sym typeface="Symbol" pitchFamily="18" charset="2"/>
              </a:rPr>
              <a:t>单位权中误差的计算</a:t>
            </a:r>
            <a:endParaRPr lang="en-US" altLang="zh-CN" sz="3200" smtClean="0">
              <a:sym typeface="Symbol" pitchFamily="18" charset="2"/>
            </a:endParaRP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9144000" cy="7858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一、由真误差计算单位权中误差</a:t>
            </a: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928662" y="1500174"/>
          <a:ext cx="6532562" cy="5000625"/>
        </p:xfrm>
        <a:graphic>
          <a:graphicData uri="http://schemas.openxmlformats.org/presentationml/2006/ole">
            <p:oleObj spid="_x0000_s72706" name="公式" r:id="rId3" imgW="3035160" imgH="232380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749CCD-5675-4928-A67E-8D4530C6220E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14356"/>
            <a:ext cx="8858280" cy="565764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zh-CN" sz="2800" b="1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Symbol" pitchFamily="18" charset="2"/>
              </a:rPr>
              <a:t>相关系数</a:t>
            </a:r>
            <a:r>
              <a:rPr lang="zh-CN" altLang="en-US" sz="2800" b="1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Symbol" pitchFamily="18" charset="2"/>
              </a:rPr>
              <a:t>：</a:t>
            </a:r>
            <a:r>
              <a:rPr lang="zh-CN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黑体" pitchFamily="49" charset="-122"/>
                <a:ea typeface="黑体" pitchFamily="49" charset="-122"/>
                <a:sym typeface="Symbol" pitchFamily="18" charset="2"/>
              </a:rPr>
              <a:t>描述各变量间的相互关系的数字特征</a:t>
            </a:r>
          </a:p>
          <a:p>
            <a:pPr eaLnBrk="1" hangingPunct="1">
              <a:buNone/>
            </a:pPr>
            <a:endParaRPr lang="en-US" altLang="zh-CN" sz="2400" b="1" smtClean="0">
              <a:solidFill>
                <a:srgbClr val="A66402"/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rgbClr val="A66402"/>
              </a:solidFill>
              <a:sym typeface="Symbol" pitchFamily="18" charset="2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500034" y="1714488"/>
          <a:ext cx="7390641" cy="3929090"/>
        </p:xfrm>
        <a:graphic>
          <a:graphicData uri="http://schemas.openxmlformats.org/presentationml/2006/ole">
            <p:oleObj spid="_x0000_s108546" name="公式" r:id="rId3" imgW="3111480" imgH="16509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1472" y="5715016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solidFill>
                  <a:srgbClr val="7030A0"/>
                </a:solidFill>
              </a:rPr>
              <a:t>注意上面两式的区别。</a:t>
            </a:r>
            <a:endParaRPr lang="zh-CN" altLang="en-US" sz="2800" b="1">
              <a:solidFill>
                <a:srgbClr val="7030A0"/>
              </a:solidFill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450056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三</a:t>
            </a:r>
            <a:r>
              <a:rPr lang="zh-CN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、协方差和相关系数</a:t>
            </a: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、等精度、不等精度观测值的方差与单位权方差的关系</a:t>
            </a:r>
            <a:endParaRPr lang="zh-CN" altLang="en-US" sz="2400" b="1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214313" y="828675"/>
          <a:ext cx="8704262" cy="5845175"/>
        </p:xfrm>
        <a:graphic>
          <a:graphicData uri="http://schemas.openxmlformats.org/presentationml/2006/ole">
            <p:oleObj spid="_x0000_s104450" name="公式" r:id="rId3" imgW="3746160" imgH="251460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E373066-6847-4A98-8310-8314CD01D4F8}" type="slidenum">
              <a:rPr lang="en-US" altLang="zh-CN" smtClean="0"/>
              <a:pPr/>
              <a:t>51</a:t>
            </a:fld>
            <a:endParaRPr lang="en-US" altLang="zh-CN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2</a:t>
            </a:r>
            <a:r>
              <a:rPr lang="zh-CN" altLang="en-US" sz="2400" b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、由三角形闭合差计算测角误差</a:t>
            </a: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52226" name="Object 4"/>
          <p:cNvGraphicFramePr>
            <a:graphicFrameLocks noChangeAspect="1"/>
          </p:cNvGraphicFramePr>
          <p:nvPr/>
        </p:nvGraphicFramePr>
        <p:xfrm>
          <a:off x="200025" y="785813"/>
          <a:ext cx="8642350" cy="5259387"/>
        </p:xfrm>
        <a:graphic>
          <a:graphicData uri="http://schemas.openxmlformats.org/presentationml/2006/ole">
            <p:oleObj spid="_x0000_s73730" name="公式" r:id="rId3" imgW="3797280" imgH="231120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3C03593-D196-4691-9368-C467AE17908A}" type="slidenum">
              <a:rPr lang="en-US" altLang="zh-CN" smtClean="0"/>
              <a:pPr/>
              <a:t>52</a:t>
            </a:fld>
            <a:endParaRPr lang="en-US" altLang="zh-CN" smtClean="0"/>
          </a:p>
        </p:txBody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、由双观测值之差计算中误差</a:t>
            </a: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对某量进行成对的观测（如往返测），称</a:t>
            </a:r>
            <a:r>
              <a:rPr lang="zh-CN" altLang="en-US" sz="2400" b="1" smtClean="0">
                <a:solidFill>
                  <a:schemeClr val="tx1"/>
                </a:solidFill>
              </a:rPr>
              <a:t>双观测值（观测对）。</a:t>
            </a:r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53250" name="Object 4"/>
          <p:cNvGraphicFramePr>
            <a:graphicFrameLocks noChangeAspect="1"/>
          </p:cNvGraphicFramePr>
          <p:nvPr/>
        </p:nvGraphicFramePr>
        <p:xfrm>
          <a:off x="285720" y="1357298"/>
          <a:ext cx="8262938" cy="5091112"/>
        </p:xfrm>
        <a:graphic>
          <a:graphicData uri="http://schemas.openxmlformats.org/presentationml/2006/ole">
            <p:oleObj spid="_x0000_s74754" name="公式" r:id="rId3" imgW="3708360" imgH="228600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9AC43E6-60A7-4A8B-9068-56CDC636BA8E}" type="slidenum">
              <a:rPr lang="en-US" altLang="zh-CN" smtClean="0"/>
              <a:pPr/>
              <a:t>53</a:t>
            </a:fld>
            <a:endParaRPr lang="en-US" altLang="zh-CN" smtClean="0"/>
          </a:p>
        </p:txBody>
      </p:sp>
      <p:graphicFrame>
        <p:nvGraphicFramePr>
          <p:cNvPr id="54274" name="Object 4"/>
          <p:cNvGraphicFramePr>
            <a:graphicFrameLocks noChangeAspect="1"/>
          </p:cNvGraphicFramePr>
          <p:nvPr/>
        </p:nvGraphicFramePr>
        <p:xfrm>
          <a:off x="183592" y="571480"/>
          <a:ext cx="8817564" cy="5764531"/>
        </p:xfrm>
        <a:graphic>
          <a:graphicData uri="http://schemas.openxmlformats.org/presentationml/2006/ole">
            <p:oleObj spid="_x0000_s75778" name="公式" r:id="rId3" imgW="4546440" imgH="297180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E8E099D-88A1-497C-8487-574BA8BB58AA}" type="slidenum">
              <a:rPr lang="en-US" altLang="zh-CN" smtClean="0"/>
              <a:pPr/>
              <a:t>54</a:t>
            </a:fld>
            <a:endParaRPr lang="en-US" altLang="zh-CN" smtClean="0"/>
          </a:p>
        </p:txBody>
      </p:sp>
      <p:graphicFrame>
        <p:nvGraphicFramePr>
          <p:cNvPr id="55298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285720" y="142852"/>
          <a:ext cx="5329237" cy="2535238"/>
        </p:xfrm>
        <a:graphic>
          <a:graphicData uri="http://schemas.openxmlformats.org/presentationml/2006/ole">
            <p:oleObj spid="_x0000_s76802" name="公式" r:id="rId3" imgW="2349360" imgH="111744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286512" y="2285992"/>
            <a:ext cx="242889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教材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P43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3-14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2786058"/>
            <a:ext cx="4724400" cy="76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b="1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二、由改正数求中误差</a:t>
            </a:r>
          </a:p>
        </p:txBody>
      </p:sp>
      <p:graphicFrame>
        <p:nvGraphicFramePr>
          <p:cNvPr id="76804" name="Object 6"/>
          <p:cNvGraphicFramePr>
            <a:graphicFrameLocks noChangeAspect="1"/>
          </p:cNvGraphicFramePr>
          <p:nvPr/>
        </p:nvGraphicFramePr>
        <p:xfrm>
          <a:off x="739775" y="3786188"/>
          <a:ext cx="4878388" cy="2536825"/>
        </p:xfrm>
        <a:graphic>
          <a:graphicData uri="http://schemas.openxmlformats.org/presentationml/2006/ole">
            <p:oleObj spid="_x0000_s76804" name="公式" r:id="rId5" imgW="1904760" imgH="990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5659F8D-D98F-42F6-915F-9025DDF75266}" type="slidenum">
              <a:rPr lang="en-US" altLang="zh-CN" smtClean="0"/>
              <a:pPr/>
              <a:t>55</a:t>
            </a:fld>
            <a:endParaRPr lang="en-US" altLang="zh-CN" smtClean="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56322" name="Object 3"/>
          <p:cNvGraphicFramePr>
            <a:graphicFrameLocks noChangeAspect="1"/>
          </p:cNvGraphicFramePr>
          <p:nvPr/>
        </p:nvGraphicFramePr>
        <p:xfrm>
          <a:off x="428596" y="857232"/>
          <a:ext cx="8001000" cy="4835525"/>
        </p:xfrm>
        <a:graphic>
          <a:graphicData uri="http://schemas.openxmlformats.org/presentationml/2006/ole">
            <p:oleObj spid="_x0000_s77826" name="公式" r:id="rId3" imgW="3276360" imgH="198108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FB27E95-8E00-4746-8477-C02011BD3CDC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44" y="0"/>
            <a:ext cx="2928958" cy="57148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rgbClr val="025245"/>
                </a:solidFill>
                <a:latin typeface="黑体" pitchFamily="49" charset="-122"/>
                <a:ea typeface="黑体" pitchFamily="49" charset="-122"/>
              </a:rPr>
              <a:t>相关系数：</a:t>
            </a:r>
            <a:r>
              <a:rPr lang="zh-CN" altLang="en-US" sz="2400" smtClean="0"/>
              <a:t>                                                    </a:t>
            </a:r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endParaRPr lang="en-US" altLang="zh-CN" i="1" smtClean="0">
              <a:sym typeface="Symbol" pitchFamily="18" charset="2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1714480" y="571480"/>
          <a:ext cx="4643470" cy="1056261"/>
        </p:xfrm>
        <a:graphic>
          <a:graphicData uri="http://schemas.openxmlformats.org/presentationml/2006/ole">
            <p:oleObj spid="_x0000_s109570" name="公式" r:id="rId3" imgW="2057400" imgH="469800" progId="Equation.3">
              <p:embed/>
            </p:oleObj>
          </a:graphicData>
        </a:graphic>
      </p:graphicFrame>
      <p:graphicFrame>
        <p:nvGraphicFramePr>
          <p:cNvPr id="98307" name="Object 3"/>
          <p:cNvGraphicFramePr>
            <a:graphicFrameLocks noChangeAspect="1"/>
          </p:cNvGraphicFramePr>
          <p:nvPr/>
        </p:nvGraphicFramePr>
        <p:xfrm>
          <a:off x="428596" y="1928802"/>
          <a:ext cx="8005578" cy="4000528"/>
        </p:xfrm>
        <a:graphic>
          <a:graphicData uri="http://schemas.openxmlformats.org/presentationml/2006/ole">
            <p:oleObj spid="_x0000_s109571" name="公式" r:id="rId4" imgW="3365280" imgH="16887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5326247-6981-40AB-B3B6-D803741ABE0F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143248"/>
            <a:ext cx="9001156" cy="142873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</a:t>
            </a:r>
            <a:r>
              <a:rPr lang="zh-CN" altLang="en-US" sz="2800" b="1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即观测值中仅含偶然误差时，观测值的方差等于其对应的观测误差的方差。</a:t>
            </a:r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1357290" y="642918"/>
          <a:ext cx="5318699" cy="2457467"/>
        </p:xfrm>
        <a:graphic>
          <a:graphicData uri="http://schemas.openxmlformats.org/presentationml/2006/ole">
            <p:oleObj spid="_x0000_s110594" name="公式" r:id="rId3" imgW="1904760" imgH="965160" progId="Equation.3">
              <p:embed/>
            </p:oleObj>
          </a:graphicData>
        </a:graphic>
      </p:graphicFrame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61925" y="4714884"/>
            <a:ext cx="8982075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方差公式的</a:t>
            </a:r>
            <a:r>
              <a:rPr lang="zh-CN" altLang="en-US" sz="2800" b="1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矩阵形式</a:t>
            </a:r>
            <a:r>
              <a:rPr lang="zh-CN" altLang="en-US" sz="280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en-US" altLang="zh-CN" sz="2800">
              <a:solidFill>
                <a:srgbClr val="C00000"/>
              </a:solidFill>
            </a:endParaRPr>
          </a:p>
          <a:p>
            <a:endParaRPr lang="en-US" altLang="zh-CN" sz="2400"/>
          </a:p>
        </p:txBody>
      </p:sp>
      <p:graphicFrame>
        <p:nvGraphicFramePr>
          <p:cNvPr id="99331" name="Object 3"/>
          <p:cNvGraphicFramePr>
            <a:graphicFrameLocks noChangeAspect="1"/>
          </p:cNvGraphicFramePr>
          <p:nvPr/>
        </p:nvGraphicFramePr>
        <p:xfrm>
          <a:off x="285720" y="4714884"/>
          <a:ext cx="8564563" cy="1676400"/>
        </p:xfrm>
        <a:graphic>
          <a:graphicData uri="http://schemas.openxmlformats.org/presentationml/2006/ole">
            <p:oleObj spid="_x0000_s110595" name="公式" r:id="rId4" imgW="3708360" imgH="72360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0"/>
            <a:ext cx="507209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四、方差特性的应用：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0ADEAF6-66BC-4C5D-800E-7592426FDEEF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9144000" cy="5783262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一、协方差的计算</a:t>
            </a: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观测值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i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Y</a:t>
            </a:r>
            <a:r>
              <a:rPr lang="zh-CN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之间的</a:t>
            </a:r>
            <a:r>
              <a:rPr lang="zh-CN" altLang="zh-CN" sz="2400" b="1" smtClean="0">
                <a:solidFill>
                  <a:srgbClr val="00B050"/>
                </a:solidFill>
              </a:rPr>
              <a:t>协方差定义</a:t>
            </a:r>
            <a:r>
              <a:rPr lang="zh-CN" altLang="en-US" sz="2400" b="1" smtClean="0">
                <a:solidFill>
                  <a:srgbClr val="00B050"/>
                </a:solidFill>
              </a:rPr>
              <a:t>式</a:t>
            </a:r>
            <a:r>
              <a:rPr lang="zh-CN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为：</a:t>
            </a:r>
          </a:p>
          <a:p>
            <a:pPr eaLnBrk="1" hangingPunct="1">
              <a:buNone/>
            </a:pPr>
            <a:endParaRPr lang="zh-CN" altLang="zh-CN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zh-CN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zh-CN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当</a:t>
            </a: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有限时，只能得到</a:t>
            </a:r>
            <a:r>
              <a:rPr lang="zh-CN" altLang="zh-CN" sz="2400" b="1" smtClean="0">
                <a:solidFill>
                  <a:srgbClr val="00B050"/>
                </a:solidFill>
              </a:rPr>
              <a:t>协方差</a:t>
            </a:r>
            <a:r>
              <a:rPr lang="zh-CN" altLang="en-US" sz="2400" b="1" smtClean="0">
                <a:solidFill>
                  <a:srgbClr val="00B050"/>
                </a:solidFill>
              </a:rPr>
              <a:t>估值：</a:t>
            </a:r>
            <a:endParaRPr lang="en-US" altLang="zh-CN" sz="2400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endParaRPr lang="en-US" altLang="zh-CN" sz="240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其中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1500166" y="2357430"/>
          <a:ext cx="4645992" cy="1643074"/>
        </p:xfrm>
        <a:graphic>
          <a:graphicData uri="http://schemas.openxmlformats.org/presentationml/2006/ole">
            <p:oleObj spid="_x0000_s29698" name="公式" r:id="rId3" imgW="1866600" imgH="660240" progId="Equation.3">
              <p:embed/>
            </p:oleObj>
          </a:graphicData>
        </a:graphic>
      </p:graphicFrame>
      <p:graphicFrame>
        <p:nvGraphicFramePr>
          <p:cNvPr id="8195" name="Object 4"/>
          <p:cNvGraphicFramePr>
            <a:graphicFrameLocks noChangeAspect="1"/>
          </p:cNvGraphicFramePr>
          <p:nvPr/>
        </p:nvGraphicFramePr>
        <p:xfrm>
          <a:off x="4857752" y="4500570"/>
          <a:ext cx="1922474" cy="1005960"/>
        </p:xfrm>
        <a:graphic>
          <a:graphicData uri="http://schemas.openxmlformats.org/presentationml/2006/ole">
            <p:oleObj spid="_x0000_s29699" name="公式" r:id="rId4" imgW="850680" imgH="444240" progId="Equation.3">
              <p:embed/>
            </p:oleObj>
          </a:graphicData>
        </a:graphic>
      </p:graphicFrame>
      <p:sp>
        <p:nvSpPr>
          <p:cNvPr id="8199" name="Text Box 37"/>
          <p:cNvSpPr txBox="1">
            <a:spLocks noChangeArrowheads="1"/>
          </p:cNvSpPr>
          <p:nvPr/>
        </p:nvSpPr>
        <p:spPr bwMode="auto">
          <a:xfrm>
            <a:off x="206375" y="0"/>
            <a:ext cx="850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8200" name="Rectangle 38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5486411" cy="760435"/>
          </a:xfrm>
          <a:noFill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/>
              <a:t>3.2 </a:t>
            </a:r>
            <a:r>
              <a:rPr lang="en-US" altLang="zh-CN" sz="3200" err="1" smtClean="0"/>
              <a:t>方差－协方差阵及其传播</a:t>
            </a:r>
            <a:endParaRPr lang="en-US" altLang="zh-CN" sz="3200" smtClean="0"/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895350" y="5857875"/>
          <a:ext cx="6384925" cy="642938"/>
        </p:xfrm>
        <a:graphic>
          <a:graphicData uri="http://schemas.openxmlformats.org/presentationml/2006/ole">
            <p:oleObj spid="_x0000_s29700" name="公式" r:id="rId5" imgW="2400120" imgH="241200" progId="Equation.3">
              <p:embed/>
            </p:oleObj>
          </a:graphicData>
        </a:graphic>
      </p:graphicFrame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2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D7423D-643F-4E58-ADAE-98E39077855F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92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3320" y="0"/>
            <a:ext cx="9010680" cy="686754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若</a:t>
            </a:r>
            <a:r>
              <a:rPr lang="en-US" altLang="zh-CN" sz="2400" b="1" i="1" smtClean="0">
                <a:solidFill>
                  <a:schemeClr val="tx1"/>
                </a:solidFill>
              </a:rPr>
              <a:t>X</a:t>
            </a:r>
            <a:r>
              <a:rPr lang="zh-CN" altLang="en-US" sz="2400" b="1" smtClean="0">
                <a:solidFill>
                  <a:schemeClr val="tx1"/>
                </a:solidFill>
              </a:rPr>
              <a:t>、</a:t>
            </a:r>
            <a:r>
              <a:rPr lang="en-US" altLang="zh-CN" sz="2400" b="1" i="1" smtClean="0">
                <a:solidFill>
                  <a:schemeClr val="tx1"/>
                </a:solidFill>
              </a:rPr>
              <a:t>Y</a:t>
            </a:r>
            <a:r>
              <a:rPr lang="zh-CN" altLang="zh-CN" sz="2400" b="1" smtClean="0">
                <a:solidFill>
                  <a:schemeClr val="tx1"/>
                </a:solidFill>
              </a:rPr>
              <a:t>互独立</a:t>
            </a:r>
            <a:r>
              <a:rPr lang="zh-CN" altLang="en-US" sz="2400" b="1" smtClean="0">
                <a:solidFill>
                  <a:schemeClr val="tx1"/>
                </a:solidFill>
              </a:rPr>
              <a:t>，则它们之间的协方差为</a:t>
            </a:r>
            <a:endParaRPr lang="zh-CN" altLang="zh-CN" sz="240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zh-CN" altLang="zh-CN" smtClean="0"/>
          </a:p>
          <a:p>
            <a:pPr eaLnBrk="1" hangingPunct="1">
              <a:buNone/>
            </a:pPr>
            <a:endParaRPr lang="zh-CN" altLang="en-US" smtClean="0"/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二、方差</a:t>
            </a:r>
            <a:r>
              <a:rPr lang="en-US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-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协方差矩阵</a:t>
            </a: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设有观测值向量      ： 　                 的数学期望向量为：</a:t>
            </a:r>
          </a:p>
          <a:p>
            <a:pPr eaLnBrk="1" hangingPunct="1">
              <a:buNone/>
            </a:pPr>
            <a:endParaRPr lang="en-US" altLang="zh-CN" smtClean="0"/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 flipV="1">
          <a:off x="2709863" y="773113"/>
          <a:ext cx="219075" cy="188912"/>
        </p:xfrm>
        <a:graphic>
          <a:graphicData uri="http://schemas.openxmlformats.org/presentationml/2006/ole">
            <p:oleObj spid="_x0000_s30722" name="公式" r:id="rId3" imgW="114120" imgH="215640" progId="Equation.3">
              <p:embed/>
            </p:oleObj>
          </a:graphicData>
        </a:graphic>
      </p:graphicFrame>
      <p:graphicFrame>
        <p:nvGraphicFramePr>
          <p:cNvPr id="9219" name="Object 4"/>
          <p:cNvGraphicFramePr>
            <a:graphicFrameLocks noChangeAspect="1"/>
          </p:cNvGraphicFramePr>
          <p:nvPr/>
        </p:nvGraphicFramePr>
        <p:xfrm>
          <a:off x="1071538" y="857232"/>
          <a:ext cx="5143536" cy="584493"/>
        </p:xfrm>
        <a:graphic>
          <a:graphicData uri="http://schemas.openxmlformats.org/presentationml/2006/ole">
            <p:oleObj spid="_x0000_s30723" name="公式" r:id="rId4" imgW="2108160" imgH="241200" progId="Equation.3">
              <p:embed/>
            </p:oleObj>
          </a:graphicData>
        </a:graphic>
      </p:graphicFrame>
      <p:graphicFrame>
        <p:nvGraphicFramePr>
          <p:cNvPr id="9220" name="Object 5"/>
          <p:cNvGraphicFramePr>
            <a:graphicFrameLocks noChangeAspect="1"/>
          </p:cNvGraphicFramePr>
          <p:nvPr/>
        </p:nvGraphicFramePr>
        <p:xfrm>
          <a:off x="77788" y="3101975"/>
          <a:ext cx="3533775" cy="3182938"/>
        </p:xfrm>
        <a:graphic>
          <a:graphicData uri="http://schemas.openxmlformats.org/presentationml/2006/ole">
            <p:oleObj spid="_x0000_s30724" name="公式" r:id="rId5" imgW="1612800" imgH="1447560" progId="Equation.3">
              <p:embed/>
            </p:oleObj>
          </a:graphicData>
        </a:graphic>
      </p:graphicFrame>
      <p:graphicFrame>
        <p:nvGraphicFramePr>
          <p:cNvPr id="9221" name="Object 6"/>
          <p:cNvGraphicFramePr>
            <a:graphicFrameLocks noChangeAspect="1"/>
          </p:cNvGraphicFramePr>
          <p:nvPr/>
        </p:nvGraphicFramePr>
        <p:xfrm>
          <a:off x="4143372" y="4071942"/>
          <a:ext cx="2347912" cy="2168525"/>
        </p:xfrm>
        <a:graphic>
          <a:graphicData uri="http://schemas.openxmlformats.org/presentationml/2006/ole">
            <p:oleObj spid="_x0000_s30725" name="公式" r:id="rId6" imgW="1002960" imgH="939600" progId="Equation.3">
              <p:embed/>
            </p:oleObj>
          </a:graphicData>
        </a:graphic>
      </p:graphicFrame>
      <p:sp>
        <p:nvSpPr>
          <p:cNvPr id="9224" name="Line 7"/>
          <p:cNvSpPr>
            <a:spLocks noChangeShapeType="1"/>
          </p:cNvSpPr>
          <p:nvPr/>
        </p:nvSpPr>
        <p:spPr bwMode="auto">
          <a:xfrm>
            <a:off x="3857620" y="2762250"/>
            <a:ext cx="0" cy="409575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4500562" y="2500306"/>
          <a:ext cx="473566" cy="439740"/>
        </p:xfrm>
        <a:graphic>
          <a:graphicData uri="http://schemas.openxmlformats.org/presentationml/2006/ole">
            <p:oleObj spid="_x0000_s30726" name="公式" r:id="rId8" imgW="177480" imgH="164880" progId="Equation.3">
              <p:embed/>
            </p:oleObj>
          </a:graphicData>
        </a:graphic>
      </p:graphicFrame>
      <p:graphicFrame>
        <p:nvGraphicFramePr>
          <p:cNvPr id="30727" name="Object 7"/>
          <p:cNvGraphicFramePr>
            <a:graphicFrameLocks noChangeAspect="1"/>
          </p:cNvGraphicFramePr>
          <p:nvPr/>
        </p:nvGraphicFramePr>
        <p:xfrm>
          <a:off x="2357422" y="2500306"/>
          <a:ext cx="473856" cy="439738"/>
        </p:xfrm>
        <a:graphic>
          <a:graphicData uri="http://schemas.openxmlformats.org/presentationml/2006/ole">
            <p:oleObj spid="_x0000_s30727" name="公式" r:id="rId9" imgW="17748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6487</TotalTime>
  <Words>1641</Words>
  <Application>Microsoft Office PowerPoint</Application>
  <PresentationFormat>全屏显示(4:3)</PresentationFormat>
  <Paragraphs>320</Paragraphs>
  <Slides>55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58" baseType="lpstr">
      <vt:lpstr>模板从 www.mysoeasy.com 下载</vt:lpstr>
      <vt:lpstr>公式</vt:lpstr>
      <vt:lpstr>文档</vt:lpstr>
      <vt:lpstr>第3章　  协方差传播及权</vt:lpstr>
      <vt:lpstr>3.1  随机变量的数字特征</vt:lpstr>
      <vt:lpstr>幻灯片 3</vt:lpstr>
      <vt:lpstr>幻灯片 4</vt:lpstr>
      <vt:lpstr>幻灯片 5</vt:lpstr>
      <vt:lpstr>幻灯片 6</vt:lpstr>
      <vt:lpstr>幻灯片 7</vt:lpstr>
      <vt:lpstr>3.2 方差－协方差阵及其传播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3.3  权与定权的常用方法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三、协因数（权逆阵）传播律</vt:lpstr>
      <vt:lpstr>幻灯片 46</vt:lpstr>
      <vt:lpstr>幻灯片 47</vt:lpstr>
      <vt:lpstr>幻灯片 48</vt:lpstr>
      <vt:lpstr>3.5  单位权中误差的计算</vt:lpstr>
      <vt:lpstr>幻灯片 50</vt:lpstr>
      <vt:lpstr>幻灯片 51</vt:lpstr>
      <vt:lpstr>幻灯片 52</vt:lpstr>
      <vt:lpstr>幻灯片 53</vt:lpstr>
      <vt:lpstr>幻灯片 54</vt:lpstr>
      <vt:lpstr>幻灯片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184</cp:revision>
  <dcterms:created xsi:type="dcterms:W3CDTF">2012-09-05T06:51:19Z</dcterms:created>
  <dcterms:modified xsi:type="dcterms:W3CDTF">2021-06-21T07:42:39Z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